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62" r:id="rId3"/>
    <p:sldId id="291" r:id="rId4"/>
    <p:sldId id="294" r:id="rId5"/>
    <p:sldId id="278" r:id="rId6"/>
    <p:sldId id="293" r:id="rId7"/>
    <p:sldId id="261" r:id="rId8"/>
    <p:sldId id="279" r:id="rId9"/>
    <p:sldId id="295" r:id="rId10"/>
    <p:sldId id="296" r:id="rId11"/>
    <p:sldId id="297" r:id="rId12"/>
    <p:sldId id="268" r:id="rId13"/>
    <p:sldId id="280" r:id="rId14"/>
    <p:sldId id="275" r:id="rId15"/>
    <p:sldId id="300" r:id="rId16"/>
    <p:sldId id="282" r:id="rId17"/>
    <p:sldId id="284" r:id="rId18"/>
    <p:sldId id="285" r:id="rId19"/>
    <p:sldId id="286" r:id="rId20"/>
    <p:sldId id="270" r:id="rId21"/>
    <p:sldId id="276" r:id="rId22"/>
    <p:sldId id="287" r:id="rId23"/>
    <p:sldId id="307" r:id="rId24"/>
    <p:sldId id="299" r:id="rId25"/>
    <p:sldId id="308" r:id="rId26"/>
    <p:sldId id="309" r:id="rId27"/>
    <p:sldId id="310" r:id="rId28"/>
    <p:sldId id="311" r:id="rId29"/>
    <p:sldId id="290" r:id="rId30"/>
    <p:sldId id="301" r:id="rId31"/>
    <p:sldId id="302" r:id="rId32"/>
    <p:sldId id="305" r:id="rId33"/>
    <p:sldId id="303"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16DAD3E-1611-403C-97CA-4FFDC5A64330}">
          <p14:sldIdLst>
            <p14:sldId id="256"/>
            <p14:sldId id="262"/>
          </p14:sldIdLst>
        </p14:section>
        <p14:section name="The Past" id="{50D452E4-1F34-45B3-8F93-E8AE16A1B641}">
          <p14:sldIdLst>
            <p14:sldId id="291"/>
            <p14:sldId id="294"/>
            <p14:sldId id="278"/>
            <p14:sldId id="293"/>
            <p14:sldId id="261"/>
          </p14:sldIdLst>
        </p14:section>
        <p14:section name="Drawbacks" id="{CE865135-8D27-4B99-A6AC-D195BDB8EB49}">
          <p14:sldIdLst>
            <p14:sldId id="279"/>
            <p14:sldId id="295"/>
            <p14:sldId id="296"/>
            <p14:sldId id="297"/>
            <p14:sldId id="268"/>
            <p14:sldId id="280"/>
            <p14:sldId id="275"/>
          </p14:sldIdLst>
        </p14:section>
        <p14:section name="Dynamic Routing" id="{A81ADD30-1A16-403D-B96A-4BF572D9ED34}">
          <p14:sldIdLst>
            <p14:sldId id="300"/>
            <p14:sldId id="282"/>
            <p14:sldId id="284"/>
            <p14:sldId id="285"/>
            <p14:sldId id="286"/>
            <p14:sldId id="270"/>
            <p14:sldId id="276"/>
          </p14:sldIdLst>
        </p14:section>
        <p14:section name="Demo" id="{A20F759E-FED8-47F9-B5D3-0F39253B0B9D}">
          <p14:sldIdLst>
            <p14:sldId id="287"/>
            <p14:sldId id="307"/>
            <p14:sldId id="299"/>
            <p14:sldId id="308"/>
            <p14:sldId id="309"/>
            <p14:sldId id="310"/>
            <p14:sldId id="311"/>
            <p14:sldId id="290"/>
          </p14:sldIdLst>
        </p14:section>
        <p14:section name="Final notes" id="{BBFEF40C-EA00-4070-85B3-88ACC5250FC9}">
          <p14:sldIdLst>
            <p14:sldId id="301"/>
            <p14:sldId id="302"/>
            <p14:sldId id="305"/>
            <p14:sldId id="30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94983"/>
    <a:srgbClr val="00999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4" autoAdjust="0"/>
    <p:restoredTop sz="77981" autoAdjust="0"/>
  </p:normalViewPr>
  <p:slideViewPr>
    <p:cSldViewPr snapToGrid="0">
      <p:cViewPr varScale="1">
        <p:scale>
          <a:sx n="75" d="100"/>
          <a:sy n="75" d="100"/>
        </p:scale>
        <p:origin x="705" y="45"/>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G>
</file>

<file path=ppt/media/image20.png>
</file>

<file path=ppt/media/image21.jpeg>
</file>

<file path=ppt/media/image22.png>
</file>

<file path=ppt/media/image23.png>
</file>

<file path=ppt/media/image24.png>
</file>

<file path=ppt/media/image25.png>
</file>

<file path=ppt/media/image26.jpeg>
</file>

<file path=ppt/media/image27.jpe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jpeg>
</file>

<file path=ppt/media/image50.jpeg>
</file>

<file path=ppt/media/image51.jpeg>
</file>

<file path=ppt/media/image52.png>
</file>

<file path=ppt/media/image6.pn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7416F5-E8DB-466F-A8F6-ABE59BAB687D}" type="datetimeFigureOut">
              <a:rPr lang="en-CA" smtClean="0"/>
              <a:t>2015-11-30</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33B39D-A95A-44A1-A115-568270D29BA9}" type="slidenum">
              <a:rPr lang="en-CA" smtClean="0"/>
              <a:t>‹#›</a:t>
            </a:fld>
            <a:endParaRPr lang="en-CA"/>
          </a:p>
        </p:txBody>
      </p:sp>
    </p:spTree>
    <p:extLst>
      <p:ext uri="{BB962C8B-B14F-4D97-AF65-F5344CB8AC3E}">
        <p14:creationId xmlns:p14="http://schemas.microsoft.com/office/powerpoint/2010/main" val="3413662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1</a:t>
            </a:fld>
            <a:endParaRPr lang="en-CA"/>
          </a:p>
        </p:txBody>
      </p:sp>
    </p:spTree>
    <p:extLst>
      <p:ext uri="{BB962C8B-B14F-4D97-AF65-F5344CB8AC3E}">
        <p14:creationId xmlns:p14="http://schemas.microsoft.com/office/powerpoint/2010/main" val="8392712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200" b="0" i="0" kern="1200" dirty="0" smtClean="0">
                <a:solidFill>
                  <a:schemeClr val="tx1"/>
                </a:solidFill>
                <a:effectLst/>
                <a:latin typeface="+mn-lt"/>
                <a:ea typeface="+mn-ea"/>
                <a:cs typeface="+mn-cs"/>
              </a:rPr>
              <a:t>http://docs.particular.net/nservicebus/scalability-and-ha/distributor/</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“To get a sense of the expected performance take your regular endpoint performance and divide it by 4.”</a:t>
            </a:r>
          </a:p>
          <a:p>
            <a:r>
              <a:rPr lang="en-CA" sz="1200" b="0" i="0" kern="1200" dirty="0" smtClean="0">
                <a:solidFill>
                  <a:schemeClr val="tx1"/>
                </a:solidFill>
                <a:effectLst/>
                <a:latin typeface="+mn-lt"/>
                <a:ea typeface="+mn-ea"/>
                <a:cs typeface="+mn-cs"/>
              </a:rPr>
              <a:t>“If you need to scale out small units of work you might consider splitting your handlers into smaller vertical slices of functionality and deploying them on their own endpoints.”</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You need High</a:t>
            </a:r>
            <a:r>
              <a:rPr lang="en-CA" sz="1200" b="0" i="0" kern="1200" baseline="0" dirty="0" smtClean="0">
                <a:solidFill>
                  <a:schemeClr val="tx1"/>
                </a:solidFill>
                <a:effectLst/>
                <a:latin typeface="+mn-lt"/>
                <a:ea typeface="+mn-ea"/>
                <a:cs typeface="+mn-cs"/>
              </a:rPr>
              <a:t> Availability and deploy to a Windows Cluster? Oh well, that’s a whole different cluster…</a:t>
            </a:r>
          </a:p>
          <a:p>
            <a:r>
              <a:rPr lang="en-CA" sz="1200" b="0" i="0" kern="1200" dirty="0" smtClean="0">
                <a:solidFill>
                  <a:schemeClr val="tx1"/>
                </a:solidFill>
                <a:effectLst/>
                <a:latin typeface="+mn-lt"/>
                <a:ea typeface="+mn-ea"/>
                <a:cs typeface="+mn-cs"/>
              </a:rPr>
              <a:t>http://docs.particular.net/nservicebus/scalability-and-ha/deploying-to-a-windows-failover-cluster</a:t>
            </a:r>
          </a:p>
          <a:p>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10</a:t>
            </a:fld>
            <a:endParaRPr lang="en-CA"/>
          </a:p>
        </p:txBody>
      </p:sp>
    </p:spTree>
    <p:extLst>
      <p:ext uri="{BB962C8B-B14F-4D97-AF65-F5344CB8AC3E}">
        <p14:creationId xmlns:p14="http://schemas.microsoft.com/office/powerpoint/2010/main" val="41187555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200" b="0" i="0" kern="1200" dirty="0" smtClean="0">
                <a:solidFill>
                  <a:schemeClr val="tx1"/>
                </a:solidFill>
                <a:effectLst/>
                <a:latin typeface="+mn-lt"/>
                <a:ea typeface="+mn-ea"/>
                <a:cs typeface="+mn-cs"/>
              </a:rPr>
              <a:t>http://docs.particular.net/nservicebus/scalability-and-ha/distributor/</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“To get a sense of the expected performance take your regular endpoint performance and divide it by 4.”</a:t>
            </a:r>
          </a:p>
          <a:p>
            <a:r>
              <a:rPr lang="en-CA" sz="1200" b="0" i="0" kern="1200" dirty="0" smtClean="0">
                <a:solidFill>
                  <a:schemeClr val="tx1"/>
                </a:solidFill>
                <a:effectLst/>
                <a:latin typeface="+mn-lt"/>
                <a:ea typeface="+mn-ea"/>
                <a:cs typeface="+mn-cs"/>
              </a:rPr>
              <a:t>“If you need to scale out small units of work you might consider splitting your handlers into smaller vertical slices of functionality and deploying them on their own endpoints.”</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You need High</a:t>
            </a:r>
            <a:r>
              <a:rPr lang="en-CA" sz="1200" b="0" i="0" kern="1200" baseline="0" dirty="0" smtClean="0">
                <a:solidFill>
                  <a:schemeClr val="tx1"/>
                </a:solidFill>
                <a:effectLst/>
                <a:latin typeface="+mn-lt"/>
                <a:ea typeface="+mn-ea"/>
                <a:cs typeface="+mn-cs"/>
              </a:rPr>
              <a:t> Availability and deploy to a Windows Cluster? Oh well, that’s a whole different cluster…</a:t>
            </a:r>
          </a:p>
          <a:p>
            <a:r>
              <a:rPr lang="en-CA" sz="1200" b="0" i="0" kern="1200" dirty="0" smtClean="0">
                <a:solidFill>
                  <a:schemeClr val="tx1"/>
                </a:solidFill>
                <a:effectLst/>
                <a:latin typeface="+mn-lt"/>
                <a:ea typeface="+mn-ea"/>
                <a:cs typeface="+mn-cs"/>
              </a:rPr>
              <a:t>http://docs.particular.net/nservicebus/scalability-and-ha/deploying-to-a-windows-failover-cluster</a:t>
            </a:r>
          </a:p>
          <a:p>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11</a:t>
            </a:fld>
            <a:endParaRPr lang="en-CA"/>
          </a:p>
        </p:txBody>
      </p:sp>
    </p:spTree>
    <p:extLst>
      <p:ext uri="{BB962C8B-B14F-4D97-AF65-F5344CB8AC3E}">
        <p14:creationId xmlns:p14="http://schemas.microsoft.com/office/powerpoint/2010/main" val="15638362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Eventually distributor hits a limit that it can’t go beyond.</a:t>
            </a: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12</a:t>
            </a:fld>
            <a:endParaRPr lang="en-CA"/>
          </a:p>
        </p:txBody>
      </p:sp>
    </p:spTree>
    <p:extLst>
      <p:ext uri="{BB962C8B-B14F-4D97-AF65-F5344CB8AC3E}">
        <p14:creationId xmlns:p14="http://schemas.microsoft.com/office/powerpoint/2010/main" val="25988529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To obtain extreme scale-out with MSMQ</a:t>
            </a:r>
            <a:r>
              <a:rPr lang="en-CA" baseline="0" dirty="0" smtClean="0"/>
              <a:t>, send messages directly to a specific endpoint.</a:t>
            </a:r>
          </a:p>
          <a:p>
            <a:r>
              <a:rPr lang="en-CA" baseline="0" dirty="0" smtClean="0"/>
              <a:t>This requires to give up on message endpoint mapping that is so convenient. And instead, taking ownership over message routing and “doing it yourself”</a:t>
            </a: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13</a:t>
            </a:fld>
            <a:endParaRPr lang="en-CA"/>
          </a:p>
        </p:txBody>
      </p:sp>
    </p:spTree>
    <p:extLst>
      <p:ext uri="{BB962C8B-B14F-4D97-AF65-F5344CB8AC3E}">
        <p14:creationId xmlns:p14="http://schemas.microsoft.com/office/powerpoint/2010/main" val="15940092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That</a:t>
            </a:r>
            <a:r>
              <a:rPr lang="en-CA" baseline="0" dirty="0" smtClean="0"/>
              <a:t> can’t be it! </a:t>
            </a:r>
          </a:p>
          <a:p>
            <a:r>
              <a:rPr lang="en-CA" dirty="0" smtClean="0"/>
              <a:t>You’re thinking:</a:t>
            </a:r>
            <a:r>
              <a:rPr lang="en-CA" baseline="0" dirty="0" smtClean="0"/>
              <a:t> </a:t>
            </a:r>
          </a:p>
          <a:p>
            <a:pPr marL="171450" indent="-171450">
              <a:buFontTx/>
              <a:buChar char="-"/>
            </a:pPr>
            <a:r>
              <a:rPr lang="en-CA" dirty="0" smtClean="0"/>
              <a:t>I can’t route all those messages myself. It’s insane!</a:t>
            </a:r>
          </a:p>
          <a:p>
            <a:pPr marL="171450" indent="-171450">
              <a:buFontTx/>
              <a:buChar char="-"/>
            </a:pPr>
            <a:r>
              <a:rPr lang="en-CA" dirty="0" smtClean="0"/>
              <a:t>I need to break free</a:t>
            </a:r>
            <a:r>
              <a:rPr lang="en-CA" baseline="0" dirty="0" smtClean="0"/>
              <a:t> from </a:t>
            </a:r>
            <a:r>
              <a:rPr lang="en-CA" dirty="0" smtClean="0"/>
              <a:t>the throughput limit!</a:t>
            </a:r>
          </a:p>
          <a:p>
            <a:endParaRPr lang="en-CA" dirty="0" smtClean="0"/>
          </a:p>
          <a:p>
            <a:r>
              <a:rPr lang="en-CA" dirty="0" smtClean="0"/>
              <a:t>You’ve been hanging there for quite a while. And we’d like to fix this.</a:t>
            </a:r>
          </a:p>
          <a:p>
            <a:r>
              <a:rPr lang="en-CA" dirty="0" smtClean="0"/>
              <a:t>This has</a:t>
            </a:r>
            <a:r>
              <a:rPr lang="en-CA" baseline="0" dirty="0" smtClean="0"/>
              <a:t> been on our mind and we worked on a better solution.</a:t>
            </a:r>
            <a:endParaRPr lang="en-CA" dirty="0" smtClean="0"/>
          </a:p>
          <a:p>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14</a:t>
            </a:fld>
            <a:endParaRPr lang="en-CA"/>
          </a:p>
        </p:txBody>
      </p:sp>
    </p:spTree>
    <p:extLst>
      <p:ext uri="{BB962C8B-B14F-4D97-AF65-F5344CB8AC3E}">
        <p14:creationId xmlns:p14="http://schemas.microsoft.com/office/powerpoint/2010/main" val="1400385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15</a:t>
            </a:fld>
            <a:endParaRPr lang="en-CA"/>
          </a:p>
        </p:txBody>
      </p:sp>
    </p:spTree>
    <p:extLst>
      <p:ext uri="{BB962C8B-B14F-4D97-AF65-F5344CB8AC3E}">
        <p14:creationId xmlns:p14="http://schemas.microsoft.com/office/powerpoint/2010/main" val="38519524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dirty="0" smtClean="0"/>
              <a:t>No more distributor</a:t>
            </a:r>
          </a:p>
        </p:txBody>
      </p:sp>
      <p:sp>
        <p:nvSpPr>
          <p:cNvPr id="4" name="Slide Number Placeholder 3"/>
          <p:cNvSpPr>
            <a:spLocks noGrp="1"/>
          </p:cNvSpPr>
          <p:nvPr>
            <p:ph type="sldNum" sz="quarter" idx="10"/>
          </p:nvPr>
        </p:nvSpPr>
        <p:spPr/>
        <p:txBody>
          <a:bodyPr/>
          <a:lstStyle/>
          <a:p>
            <a:fld id="{AF33B39D-A95A-44A1-A115-568270D29BA9}" type="slidenum">
              <a:rPr lang="en-CA" smtClean="0"/>
              <a:t>16</a:t>
            </a:fld>
            <a:endParaRPr lang="en-CA"/>
          </a:p>
        </p:txBody>
      </p:sp>
    </p:spTree>
    <p:extLst>
      <p:ext uri="{BB962C8B-B14F-4D97-AF65-F5344CB8AC3E}">
        <p14:creationId xmlns:p14="http://schemas.microsoft.com/office/powerpoint/2010/main" val="3799092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dirty="0" smtClean="0"/>
              <a:t>No more workers</a:t>
            </a:r>
          </a:p>
        </p:txBody>
      </p:sp>
      <p:sp>
        <p:nvSpPr>
          <p:cNvPr id="4" name="Slide Number Placeholder 3"/>
          <p:cNvSpPr>
            <a:spLocks noGrp="1"/>
          </p:cNvSpPr>
          <p:nvPr>
            <p:ph type="sldNum" sz="quarter" idx="10"/>
          </p:nvPr>
        </p:nvSpPr>
        <p:spPr/>
        <p:txBody>
          <a:bodyPr/>
          <a:lstStyle/>
          <a:p>
            <a:fld id="{AF33B39D-A95A-44A1-A115-568270D29BA9}" type="slidenum">
              <a:rPr lang="en-CA" smtClean="0"/>
              <a:t>17</a:t>
            </a:fld>
            <a:endParaRPr lang="en-CA"/>
          </a:p>
        </p:txBody>
      </p:sp>
    </p:spTree>
    <p:extLst>
      <p:ext uri="{BB962C8B-B14F-4D97-AF65-F5344CB8AC3E}">
        <p14:creationId xmlns:p14="http://schemas.microsoft.com/office/powerpoint/2010/main" val="9548759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dirty="0" smtClean="0"/>
              <a:t>Complete control over scale-out</a:t>
            </a:r>
          </a:p>
        </p:txBody>
      </p:sp>
      <p:sp>
        <p:nvSpPr>
          <p:cNvPr id="4" name="Slide Number Placeholder 3"/>
          <p:cNvSpPr>
            <a:spLocks noGrp="1"/>
          </p:cNvSpPr>
          <p:nvPr>
            <p:ph type="sldNum" sz="quarter" idx="10"/>
          </p:nvPr>
        </p:nvSpPr>
        <p:spPr/>
        <p:txBody>
          <a:bodyPr/>
          <a:lstStyle/>
          <a:p>
            <a:fld id="{AF33B39D-A95A-44A1-A115-568270D29BA9}" type="slidenum">
              <a:rPr lang="en-CA" smtClean="0"/>
              <a:t>18</a:t>
            </a:fld>
            <a:endParaRPr lang="en-CA"/>
          </a:p>
        </p:txBody>
      </p:sp>
    </p:spTree>
    <p:extLst>
      <p:ext uri="{BB962C8B-B14F-4D97-AF65-F5344CB8AC3E}">
        <p14:creationId xmlns:p14="http://schemas.microsoft.com/office/powerpoint/2010/main" val="19675143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Integration with v5 – leave in peace</a:t>
            </a: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19</a:t>
            </a:fld>
            <a:endParaRPr lang="en-CA"/>
          </a:p>
        </p:txBody>
      </p:sp>
    </p:spTree>
    <p:extLst>
      <p:ext uri="{BB962C8B-B14F-4D97-AF65-F5344CB8AC3E}">
        <p14:creationId xmlns:p14="http://schemas.microsoft.com/office/powerpoint/2010/main" val="3158593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Death to the Distributor! Can you feel the rage? </a:t>
            </a:r>
          </a:p>
          <a:p>
            <a:r>
              <a:rPr lang="en-CA" dirty="0" smtClean="0"/>
              <a:t>If</a:t>
            </a:r>
            <a:r>
              <a:rPr lang="en-CA" baseline="0" dirty="0" smtClean="0"/>
              <a:t> you’re not happy with the Distributor, t</a:t>
            </a:r>
            <a:r>
              <a:rPr lang="en-CA" dirty="0" smtClean="0"/>
              <a:t>his is how</a:t>
            </a:r>
            <a:r>
              <a:rPr lang="en-CA" baseline="0" dirty="0" smtClean="0"/>
              <a:t> you might feel about it.</a:t>
            </a:r>
          </a:p>
          <a:p>
            <a:r>
              <a:rPr lang="en-CA" baseline="0" dirty="0" smtClean="0"/>
              <a:t>But what has caused some to dislike it?</a:t>
            </a:r>
          </a:p>
        </p:txBody>
      </p:sp>
      <p:sp>
        <p:nvSpPr>
          <p:cNvPr id="4" name="Slide Number Placeholder 3"/>
          <p:cNvSpPr>
            <a:spLocks noGrp="1"/>
          </p:cNvSpPr>
          <p:nvPr>
            <p:ph type="sldNum" sz="quarter" idx="10"/>
          </p:nvPr>
        </p:nvSpPr>
        <p:spPr/>
        <p:txBody>
          <a:bodyPr/>
          <a:lstStyle/>
          <a:p>
            <a:fld id="{AF33B39D-A95A-44A1-A115-568270D29BA9}" type="slidenum">
              <a:rPr lang="en-CA" smtClean="0"/>
              <a:t>2</a:t>
            </a:fld>
            <a:endParaRPr lang="en-CA"/>
          </a:p>
        </p:txBody>
      </p:sp>
    </p:spTree>
    <p:extLst>
      <p:ext uri="{BB962C8B-B14F-4D97-AF65-F5344CB8AC3E}">
        <p14:creationId xmlns:p14="http://schemas.microsoft.com/office/powerpoint/2010/main" val="26289654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http://docs.particular.net/nservicebus/messaging/routing</a:t>
            </a: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21</a:t>
            </a:fld>
            <a:endParaRPr lang="en-CA"/>
          </a:p>
        </p:txBody>
      </p:sp>
    </p:spTree>
    <p:extLst>
      <p:ext uri="{BB962C8B-B14F-4D97-AF65-F5344CB8AC3E}">
        <p14:creationId xmlns:p14="http://schemas.microsoft.com/office/powerpoint/2010/main" val="24871701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err="1" smtClean="0"/>
              <a:t>Gru</a:t>
            </a:r>
            <a:r>
              <a:rPr lang="en-CA" dirty="0" smtClean="0"/>
              <a:t> to Bob:</a:t>
            </a:r>
            <a:r>
              <a:rPr lang="en-CA" baseline="0" dirty="0" smtClean="0"/>
              <a:t> </a:t>
            </a:r>
            <a:r>
              <a:rPr lang="en-CA" baseline="0" dirty="0" err="1" smtClean="0"/>
              <a:t>DoSomethingNaughty</a:t>
            </a:r>
            <a:endParaRPr lang="en-CA" baseline="0" dirty="0" smtClean="0"/>
          </a:p>
          <a:p>
            <a:r>
              <a:rPr lang="en-CA" baseline="0" dirty="0" smtClean="0"/>
              <a:t>Stuart to </a:t>
            </a:r>
            <a:r>
              <a:rPr lang="en-CA" baseline="0" dirty="0" err="1" smtClean="0"/>
              <a:t>Gru</a:t>
            </a:r>
            <a:r>
              <a:rPr lang="en-CA" baseline="0" dirty="0" smtClean="0"/>
              <a:t>: Dun</a:t>
            </a: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22</a:t>
            </a:fld>
            <a:endParaRPr lang="en-CA"/>
          </a:p>
        </p:txBody>
      </p:sp>
    </p:spTree>
    <p:extLst>
      <p:ext uri="{BB962C8B-B14F-4D97-AF65-F5344CB8AC3E}">
        <p14:creationId xmlns:p14="http://schemas.microsoft.com/office/powerpoint/2010/main" val="3423581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err="1" smtClean="0"/>
              <a:t>Gru</a:t>
            </a:r>
            <a:r>
              <a:rPr lang="en-CA" dirty="0" smtClean="0"/>
              <a:t> to minions (Bob</a:t>
            </a:r>
            <a:r>
              <a:rPr lang="en-CA" baseline="0" dirty="0" smtClean="0"/>
              <a:t> </a:t>
            </a:r>
            <a:r>
              <a:rPr lang="en-CA" dirty="0" smtClean="0"/>
              <a:t>&amp; Kevin):</a:t>
            </a:r>
            <a:r>
              <a:rPr lang="en-CA" baseline="0" dirty="0" smtClean="0"/>
              <a:t> </a:t>
            </a:r>
            <a:r>
              <a:rPr lang="en-CA" baseline="0" dirty="0" err="1" smtClean="0"/>
              <a:t>DoSomethingNaughty</a:t>
            </a:r>
            <a:endParaRPr lang="en-CA" baseline="0" dirty="0" smtClean="0"/>
          </a:p>
          <a:p>
            <a:r>
              <a:rPr lang="en-CA" baseline="0" dirty="0" smtClean="0"/>
              <a:t>One of the Minion to </a:t>
            </a:r>
            <a:r>
              <a:rPr lang="en-CA" baseline="0" dirty="0" err="1" smtClean="0"/>
              <a:t>Gru</a:t>
            </a:r>
            <a:r>
              <a:rPr lang="en-CA" baseline="0" dirty="0" smtClean="0"/>
              <a:t>: Dun</a:t>
            </a: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24</a:t>
            </a:fld>
            <a:endParaRPr lang="en-CA"/>
          </a:p>
        </p:txBody>
      </p:sp>
    </p:spTree>
    <p:extLst>
      <p:ext uri="{BB962C8B-B14F-4D97-AF65-F5344CB8AC3E}">
        <p14:creationId xmlns:p14="http://schemas.microsoft.com/office/powerpoint/2010/main" val="18170755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The potential</a:t>
            </a: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29</a:t>
            </a:fld>
            <a:endParaRPr lang="en-CA"/>
          </a:p>
        </p:txBody>
      </p:sp>
    </p:spTree>
    <p:extLst>
      <p:ext uri="{BB962C8B-B14F-4D97-AF65-F5344CB8AC3E}">
        <p14:creationId xmlns:p14="http://schemas.microsoft.com/office/powerpoint/2010/main" val="41846985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I’m sure you’re asking</a:t>
            </a:r>
            <a:r>
              <a:rPr lang="en-CA" baseline="0" dirty="0" smtClean="0"/>
              <a:t> “when can we have this API?!”</a:t>
            </a: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30</a:t>
            </a:fld>
            <a:endParaRPr lang="en-CA"/>
          </a:p>
        </p:txBody>
      </p:sp>
    </p:spTree>
    <p:extLst>
      <p:ext uri="{BB962C8B-B14F-4D97-AF65-F5344CB8AC3E}">
        <p14:creationId xmlns:p14="http://schemas.microsoft.com/office/powerpoint/2010/main" val="40161727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WHEN public beta is available, beta </a:t>
            </a:r>
            <a:r>
              <a:rPr lang="en-CA" dirty="0" err="1" smtClean="0"/>
              <a:t>nuget</a:t>
            </a:r>
            <a:r>
              <a:rPr lang="en-CA" dirty="0" smtClean="0"/>
              <a:t> packages will be published and </a:t>
            </a:r>
          </a:p>
          <a:p>
            <a:r>
              <a:rPr lang="en-CA" dirty="0" smtClean="0"/>
              <a:t>we’ll make an announcement to let the world know that the awesomeness is coming</a:t>
            </a: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31</a:t>
            </a:fld>
            <a:endParaRPr lang="en-CA"/>
          </a:p>
        </p:txBody>
      </p:sp>
    </p:spTree>
    <p:extLst>
      <p:ext uri="{BB962C8B-B14F-4D97-AF65-F5344CB8AC3E}">
        <p14:creationId xmlns:p14="http://schemas.microsoft.com/office/powerpoint/2010/main" val="17092442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CA" dirty="0" smtClean="0"/>
              <a:t>Client side routing</a:t>
            </a:r>
          </a:p>
          <a:p>
            <a:pPr marL="228600" indent="-228600">
              <a:buAutoNum type="arabicPeriod"/>
            </a:pPr>
            <a:r>
              <a:rPr lang="en-CA" dirty="0" smtClean="0"/>
              <a:t>Intimate knowledge of the receivers </a:t>
            </a:r>
          </a:p>
          <a:p>
            <a:pPr marL="228600" indent="-228600">
              <a:buAutoNum type="arabicPeriod"/>
            </a:pPr>
            <a:r>
              <a:rPr lang="en-CA" dirty="0" smtClean="0"/>
              <a:t>Requires fast response time for receiver that goes down (messages in limbo state, and many)</a:t>
            </a:r>
          </a:p>
          <a:p>
            <a:pPr marL="228600" indent="-228600">
              <a:buAutoNum type="arabicPeriod"/>
            </a:pPr>
            <a:r>
              <a:rPr lang="en-CA" dirty="0" smtClean="0"/>
              <a:t>Sender has no way to know if it’s overwhelming a “weak” receiver</a:t>
            </a:r>
          </a:p>
          <a:p>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32</a:t>
            </a:fld>
            <a:endParaRPr lang="en-CA"/>
          </a:p>
        </p:txBody>
      </p:sp>
    </p:spTree>
    <p:extLst>
      <p:ext uri="{BB962C8B-B14F-4D97-AF65-F5344CB8AC3E}">
        <p14:creationId xmlns:p14="http://schemas.microsoft.com/office/powerpoint/2010/main" val="853010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aseline="0" dirty="0" smtClean="0"/>
              <a:t>A distributor used to be a good guy. This is how it all started.</a:t>
            </a:r>
            <a:endParaRPr lang="en-CA" dirty="0" smtClean="0"/>
          </a:p>
          <a:p>
            <a:endParaRPr lang="en-CA" dirty="0" smtClean="0"/>
          </a:p>
          <a:p>
            <a:r>
              <a:rPr lang="en-CA" sz="1200" b="0" i="0" kern="1200" dirty="0" smtClean="0">
                <a:solidFill>
                  <a:schemeClr val="tx1"/>
                </a:solidFill>
                <a:effectLst/>
                <a:latin typeface="+mn-lt"/>
                <a:ea typeface="+mn-ea"/>
                <a:cs typeface="+mn-cs"/>
              </a:rPr>
              <a:t>When the work being done by a single machine takes time and more resources are required to help, a need for scale out arises.</a:t>
            </a:r>
            <a:endParaRPr lang="en-US" dirty="0" smtClean="0"/>
          </a:p>
          <a:p>
            <a:r>
              <a:rPr lang="en-US" dirty="0" smtClean="0"/>
              <a:t>Problem with MSMQ is that you</a:t>
            </a:r>
            <a:r>
              <a:rPr lang="en-US" baseline="0" dirty="0" smtClean="0"/>
              <a:t> can’t share a </a:t>
            </a:r>
            <a:r>
              <a:rPr lang="en-US" dirty="0" smtClean="0"/>
              <a:t>queue across multiple machines.</a:t>
            </a:r>
            <a:r>
              <a:rPr lang="en-US" baseline="0" dirty="0" smtClean="0"/>
              <a:t> </a:t>
            </a:r>
          </a:p>
          <a:p>
            <a:r>
              <a:rPr lang="en-US" baseline="0" dirty="0" smtClean="0"/>
              <a:t>If solution is already working, we should be able to scale out w/o drastic changes. Change should be seamless from the system point of view.</a:t>
            </a:r>
          </a:p>
          <a:p>
            <a:r>
              <a:rPr lang="en-US" baseline="0" dirty="0" smtClean="0"/>
              <a:t>We also wanted to ensure that the work load is distributed in a way that processing power is utilized efficiently. </a:t>
            </a:r>
            <a:endParaRPr lang="en-CA" dirty="0" smtClean="0"/>
          </a:p>
          <a:p>
            <a:r>
              <a:rPr lang="en-CA" dirty="0" smtClean="0"/>
              <a:t>--------------------</a:t>
            </a:r>
          </a:p>
          <a:p>
            <a:pPr marL="228600" indent="-228600">
              <a:buAutoNum type="arabicPeriod"/>
            </a:pPr>
            <a:r>
              <a:rPr lang="en-CA" dirty="0" smtClean="0"/>
              <a:t>Ability to scale-out system w/o disruption – seamless</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CA" dirty="0" smtClean="0"/>
              <a:t>Does not overwhelm each scaled out endpoint</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CA" dirty="0" smtClean="0"/>
              <a:t>Same </a:t>
            </a:r>
            <a:r>
              <a:rPr lang="en-CA" dirty="0" smtClean="0"/>
              <a:t>code package deployed to multiple servers</a:t>
            </a:r>
          </a:p>
          <a:p>
            <a:pPr marL="228600" indent="-228600">
              <a:buAutoNum type="arabicPeriod"/>
            </a:pP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3</a:t>
            </a:fld>
            <a:endParaRPr lang="en-CA"/>
          </a:p>
        </p:txBody>
      </p:sp>
    </p:spTree>
    <p:extLst>
      <p:ext uri="{BB962C8B-B14F-4D97-AF65-F5344CB8AC3E}">
        <p14:creationId xmlns:p14="http://schemas.microsoft.com/office/powerpoint/2010/main" val="834172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Distributor</a:t>
            </a:r>
            <a:r>
              <a:rPr lang="en-CA" baseline="0" dirty="0" smtClean="0"/>
              <a:t> has its cons:</a:t>
            </a:r>
            <a:endParaRPr lang="en-CA" dirty="0" smtClean="0"/>
          </a:p>
          <a:p>
            <a:r>
              <a:rPr lang="en-CA" dirty="0" smtClean="0"/>
              <a:t>1.</a:t>
            </a:r>
            <a:r>
              <a:rPr lang="en-CA" baseline="0" dirty="0" smtClean="0"/>
              <a:t> Throughput limited by the distributor itself</a:t>
            </a: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4</a:t>
            </a:fld>
            <a:endParaRPr lang="en-CA"/>
          </a:p>
        </p:txBody>
      </p:sp>
    </p:spTree>
    <p:extLst>
      <p:ext uri="{BB962C8B-B14F-4D97-AF65-F5344CB8AC3E}">
        <p14:creationId xmlns:p14="http://schemas.microsoft.com/office/powerpoint/2010/main" val="1599546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2. Latency issues contributed by the distributor overhead</a:t>
            </a:r>
            <a:endParaRPr lang="en-CA" dirty="0" smtClean="0"/>
          </a:p>
          <a:p>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5</a:t>
            </a:fld>
            <a:endParaRPr lang="en-CA"/>
          </a:p>
        </p:txBody>
      </p:sp>
    </p:spTree>
    <p:extLst>
      <p:ext uri="{BB962C8B-B14F-4D97-AF65-F5344CB8AC3E}">
        <p14:creationId xmlns:p14="http://schemas.microsoft.com/office/powerpoint/2010/main" val="10069139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3.Elastic scale is problematic</a:t>
            </a:r>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6</a:t>
            </a:fld>
            <a:endParaRPr lang="en-CA"/>
          </a:p>
        </p:txBody>
      </p:sp>
    </p:spTree>
    <p:extLst>
      <p:ext uri="{BB962C8B-B14F-4D97-AF65-F5344CB8AC3E}">
        <p14:creationId xmlns:p14="http://schemas.microsoft.com/office/powerpoint/2010/main" val="792129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1.Worker nodes send messages to the Distributor, telling it when they're ready for work. These messages arrive at the distributor via a separate 'control' queue.</a:t>
            </a:r>
          </a:p>
          <a:p>
            <a:r>
              <a:rPr lang="en-US" dirty="0" smtClean="0"/>
              <a:t>2.</a:t>
            </a:r>
            <a:r>
              <a:rPr lang="en-CA" sz="1200" b="0" i="0" kern="1200" dirty="0" smtClean="0">
                <a:solidFill>
                  <a:schemeClr val="tx1"/>
                </a:solidFill>
                <a:effectLst/>
                <a:latin typeface="+mn-lt"/>
                <a:ea typeface="+mn-ea"/>
                <a:cs typeface="+mn-cs"/>
              </a:rPr>
              <a:t> Then the distributor creates a ready message per available thread.</a:t>
            </a:r>
          </a:p>
          <a:p>
            <a:r>
              <a:rPr lang="en-CA" sz="1200" b="0" i="0" kern="1200" dirty="0" smtClean="0">
                <a:solidFill>
                  <a:schemeClr val="tx1"/>
                </a:solidFill>
                <a:effectLst/>
                <a:latin typeface="+mn-lt"/>
                <a:ea typeface="+mn-ea"/>
                <a:cs typeface="+mn-cs"/>
              </a:rPr>
              <a:t>3. The distributor stores this information. When a message arrives at the Distributor, it uses previously stored information to find a free Worker node, and sends the message to it. If no Worker nodes are free, the Distributor waits.</a:t>
            </a:r>
          </a:p>
          <a:p>
            <a:r>
              <a:rPr lang="en-CA" sz="1200" b="0" i="0" kern="1200" dirty="0" smtClean="0">
                <a:solidFill>
                  <a:schemeClr val="tx1"/>
                </a:solidFill>
                <a:effectLst/>
                <a:latin typeface="+mn-lt"/>
                <a:ea typeface="+mn-ea"/>
                <a:cs typeface="+mn-cs"/>
              </a:rPr>
              <a:t>4. When Worker node is done with work, it send another ready message to the control queue to</a:t>
            </a:r>
            <a:r>
              <a:rPr lang="en-CA" sz="1200" b="0" i="0" kern="1200" baseline="0" dirty="0" smtClean="0">
                <a:solidFill>
                  <a:schemeClr val="tx1"/>
                </a:solidFill>
                <a:effectLst/>
                <a:latin typeface="+mn-lt"/>
                <a:ea typeface="+mn-ea"/>
                <a:cs typeface="+mn-cs"/>
              </a:rPr>
              <a:t> update available capacity</a:t>
            </a:r>
            <a:r>
              <a:rPr lang="en-CA" sz="1200" b="0" i="0" kern="1200" dirty="0" smtClean="0">
                <a:solidFill>
                  <a:schemeClr val="tx1"/>
                </a:solidFill>
                <a:effectLst/>
                <a:latin typeface="+mn-lt"/>
                <a:ea typeface="+mn-ea"/>
                <a:cs typeface="+mn-cs"/>
              </a:rPr>
              <a:t>.</a:t>
            </a:r>
            <a:endParaRPr lang="en-US" dirty="0" smtClean="0"/>
          </a:p>
          <a:p>
            <a:endParaRPr lang="en-US" dirty="0" smtClean="0"/>
          </a:p>
          <a:p>
            <a:endParaRPr lang="en-US" dirty="0" smtClean="0"/>
          </a:p>
          <a:p>
            <a:r>
              <a:rPr lang="en-US" dirty="0" smtClean="0"/>
              <a:t>Each worker reports to the Distributor that it’s ready by sending a </a:t>
            </a:r>
            <a:r>
              <a:rPr lang="en-US" dirty="0" err="1" smtClean="0"/>
              <a:t>ReadyMessage</a:t>
            </a:r>
            <a:r>
              <a:rPr lang="en-US" dirty="0" smtClean="0"/>
              <a:t>. Based on number of threads worker has for processing, that number of </a:t>
            </a:r>
            <a:r>
              <a:rPr lang="en-US" dirty="0" err="1" smtClean="0"/>
              <a:t>ReadyMessages</a:t>
            </a:r>
            <a:r>
              <a:rPr lang="en-US" baseline="0" dirty="0" smtClean="0"/>
              <a:t> will be sent. </a:t>
            </a:r>
          </a:p>
          <a:p>
            <a:r>
              <a:rPr lang="en-US" baseline="0" dirty="0" smtClean="0"/>
              <a:t>Distributor manages internally information about workers and their available processing capacity.</a:t>
            </a:r>
            <a:endParaRPr lang="en-US" dirty="0" smtClean="0"/>
          </a:p>
          <a:p>
            <a:r>
              <a:rPr lang="en-US" dirty="0" smtClean="0"/>
              <a:t>When an incoming message arrives to the input queue of the distributor, distributor will select a distributor based on information it collected (</a:t>
            </a:r>
            <a:r>
              <a:rPr lang="en-US" dirty="0" err="1" smtClean="0"/>
              <a:t>ReadyMessages</a:t>
            </a:r>
            <a:r>
              <a:rPr lang="en-US" dirty="0" smtClean="0"/>
              <a:t>) and forward message</a:t>
            </a:r>
            <a:r>
              <a:rPr lang="en-US" baseline="0" dirty="0" smtClean="0"/>
              <a:t> for processing to the selected Worker. Availability information for the worker will be updated so that distributor won’t send it more work than it can accept. Once the worker is done processing the incoming message, it will report back to the distributor on it’s freed up capacity to process messages by sending another </a:t>
            </a:r>
            <a:r>
              <a:rPr lang="en-US" baseline="0" dirty="0" err="1" smtClean="0"/>
              <a:t>ReadyMessage</a:t>
            </a:r>
            <a:r>
              <a:rPr lang="en-US" baseline="0" dirty="0" smtClean="0"/>
              <a:t>.</a:t>
            </a:r>
            <a:endParaRPr lang="en-US" dirty="0" smtClean="0"/>
          </a:p>
          <a:p>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7</a:t>
            </a:fld>
            <a:endParaRPr lang="en-CA"/>
          </a:p>
        </p:txBody>
      </p:sp>
    </p:spTree>
    <p:extLst>
      <p:ext uri="{BB962C8B-B14F-4D97-AF65-F5344CB8AC3E}">
        <p14:creationId xmlns:p14="http://schemas.microsoft.com/office/powerpoint/2010/main" val="28021062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200" b="0" i="0" kern="1200" dirty="0" smtClean="0">
                <a:solidFill>
                  <a:schemeClr val="tx1"/>
                </a:solidFill>
                <a:effectLst/>
                <a:latin typeface="+mn-lt"/>
                <a:ea typeface="+mn-ea"/>
                <a:cs typeface="+mn-cs"/>
              </a:rPr>
              <a:t>http://docs.particular.net/nservicebus/scalability-and-ha/distributor/</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“To get a sense of the expected performance take your regular endpoint performance and divide it by 4.”</a:t>
            </a:r>
          </a:p>
          <a:p>
            <a:r>
              <a:rPr lang="en-CA" sz="1200" b="0" i="0" kern="1200" dirty="0" smtClean="0">
                <a:solidFill>
                  <a:schemeClr val="tx1"/>
                </a:solidFill>
                <a:effectLst/>
                <a:latin typeface="+mn-lt"/>
                <a:ea typeface="+mn-ea"/>
                <a:cs typeface="+mn-cs"/>
              </a:rPr>
              <a:t>“If you need to scale out small units of work you might consider splitting your handlers into smaller vertical slices of functionality and deploying them on their own endpoints.”</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You need High</a:t>
            </a:r>
            <a:r>
              <a:rPr lang="en-CA" sz="1200" b="0" i="0" kern="1200" baseline="0" dirty="0" smtClean="0">
                <a:solidFill>
                  <a:schemeClr val="tx1"/>
                </a:solidFill>
                <a:effectLst/>
                <a:latin typeface="+mn-lt"/>
                <a:ea typeface="+mn-ea"/>
                <a:cs typeface="+mn-cs"/>
              </a:rPr>
              <a:t> Availability and deploy to a Windows Cluster? Oh well, that’s a whole different cluster…</a:t>
            </a:r>
          </a:p>
          <a:p>
            <a:r>
              <a:rPr lang="en-CA" sz="1200" b="0" i="0" kern="1200" dirty="0" smtClean="0">
                <a:solidFill>
                  <a:schemeClr val="tx1"/>
                </a:solidFill>
                <a:effectLst/>
                <a:latin typeface="+mn-lt"/>
                <a:ea typeface="+mn-ea"/>
                <a:cs typeface="+mn-cs"/>
              </a:rPr>
              <a:t>http://docs.particular.net/nservicebus/scalability-and-ha/deploying-to-a-windows-failover-cluster</a:t>
            </a:r>
          </a:p>
          <a:p>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8</a:t>
            </a:fld>
            <a:endParaRPr lang="en-CA"/>
          </a:p>
        </p:txBody>
      </p:sp>
    </p:spTree>
    <p:extLst>
      <p:ext uri="{BB962C8B-B14F-4D97-AF65-F5344CB8AC3E}">
        <p14:creationId xmlns:p14="http://schemas.microsoft.com/office/powerpoint/2010/main" val="1578823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200" b="0" i="0" kern="1200" dirty="0" smtClean="0">
                <a:solidFill>
                  <a:schemeClr val="tx1"/>
                </a:solidFill>
                <a:effectLst/>
                <a:latin typeface="+mn-lt"/>
                <a:ea typeface="+mn-ea"/>
                <a:cs typeface="+mn-cs"/>
              </a:rPr>
              <a:t>http://docs.particular.net/nservicebus/scalability-and-ha/distributor/</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“To get a sense of the expected performance take your regular endpoint performance and divide it by 4.”</a:t>
            </a:r>
          </a:p>
          <a:p>
            <a:r>
              <a:rPr lang="en-CA" sz="1200" b="0" i="0" kern="1200" dirty="0" smtClean="0">
                <a:solidFill>
                  <a:schemeClr val="tx1"/>
                </a:solidFill>
                <a:effectLst/>
                <a:latin typeface="+mn-lt"/>
                <a:ea typeface="+mn-ea"/>
                <a:cs typeface="+mn-cs"/>
              </a:rPr>
              <a:t>“If you need to scale out small units of work you might consider splitting your handlers into smaller vertical slices of functionality and deploying them on their own endpoints.”</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You need High</a:t>
            </a:r>
            <a:r>
              <a:rPr lang="en-CA" sz="1200" b="0" i="0" kern="1200" baseline="0" dirty="0" smtClean="0">
                <a:solidFill>
                  <a:schemeClr val="tx1"/>
                </a:solidFill>
                <a:effectLst/>
                <a:latin typeface="+mn-lt"/>
                <a:ea typeface="+mn-ea"/>
                <a:cs typeface="+mn-cs"/>
              </a:rPr>
              <a:t> Availability and deploy to a Windows Cluster? Oh well, that’s a whole different cluster…</a:t>
            </a:r>
          </a:p>
          <a:p>
            <a:r>
              <a:rPr lang="en-CA" sz="1200" b="0" i="0" kern="1200" dirty="0" smtClean="0">
                <a:solidFill>
                  <a:schemeClr val="tx1"/>
                </a:solidFill>
                <a:effectLst/>
                <a:latin typeface="+mn-lt"/>
                <a:ea typeface="+mn-ea"/>
                <a:cs typeface="+mn-cs"/>
              </a:rPr>
              <a:t>http://docs.particular.net/nservicebus/scalability-and-ha/deploying-to-a-windows-failover-cluster</a:t>
            </a:r>
          </a:p>
          <a:p>
            <a:endParaRPr lang="en-CA" dirty="0"/>
          </a:p>
        </p:txBody>
      </p:sp>
      <p:sp>
        <p:nvSpPr>
          <p:cNvPr id="4" name="Slide Number Placeholder 3"/>
          <p:cNvSpPr>
            <a:spLocks noGrp="1"/>
          </p:cNvSpPr>
          <p:nvPr>
            <p:ph type="sldNum" sz="quarter" idx="10"/>
          </p:nvPr>
        </p:nvSpPr>
        <p:spPr/>
        <p:txBody>
          <a:bodyPr/>
          <a:lstStyle/>
          <a:p>
            <a:fld id="{AF33B39D-A95A-44A1-A115-568270D29BA9}" type="slidenum">
              <a:rPr lang="en-CA" smtClean="0"/>
              <a:t>9</a:t>
            </a:fld>
            <a:endParaRPr lang="en-CA"/>
          </a:p>
        </p:txBody>
      </p:sp>
    </p:spTree>
    <p:extLst>
      <p:ext uri="{BB962C8B-B14F-4D97-AF65-F5344CB8AC3E}">
        <p14:creationId xmlns:p14="http://schemas.microsoft.com/office/powerpoint/2010/main" val="16582282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5E34C3E3-28DF-45BF-B95F-7DACF9D4CF85}" type="datetimeFigureOut">
              <a:rPr lang="en-CA" smtClean="0"/>
              <a:t>2015-11-30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D93FB2D-6791-40FB-AA37-894EC5438451}" type="slidenum">
              <a:rPr lang="en-CA" smtClean="0"/>
              <a:t>‹#›</a:t>
            </a:fld>
            <a:endParaRPr lang="en-CA"/>
          </a:p>
        </p:txBody>
      </p:sp>
    </p:spTree>
    <p:extLst>
      <p:ext uri="{BB962C8B-B14F-4D97-AF65-F5344CB8AC3E}">
        <p14:creationId xmlns:p14="http://schemas.microsoft.com/office/powerpoint/2010/main" val="2805492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5E34C3E3-28DF-45BF-B95F-7DACF9D4CF85}" type="datetimeFigureOut">
              <a:rPr lang="en-CA" smtClean="0"/>
              <a:t>2015-11-30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D93FB2D-6791-40FB-AA37-894EC5438451}" type="slidenum">
              <a:rPr lang="en-CA" smtClean="0"/>
              <a:t>‹#›</a:t>
            </a:fld>
            <a:endParaRPr lang="en-CA"/>
          </a:p>
        </p:txBody>
      </p:sp>
    </p:spTree>
    <p:extLst>
      <p:ext uri="{BB962C8B-B14F-4D97-AF65-F5344CB8AC3E}">
        <p14:creationId xmlns:p14="http://schemas.microsoft.com/office/powerpoint/2010/main" val="1952770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5E34C3E3-28DF-45BF-B95F-7DACF9D4CF85}" type="datetimeFigureOut">
              <a:rPr lang="en-CA" smtClean="0"/>
              <a:t>2015-11-30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D93FB2D-6791-40FB-AA37-894EC5438451}" type="slidenum">
              <a:rPr lang="en-CA" smtClean="0"/>
              <a:t>‹#›</a:t>
            </a:fld>
            <a:endParaRPr lang="en-CA"/>
          </a:p>
        </p:txBody>
      </p:sp>
    </p:spTree>
    <p:extLst>
      <p:ext uri="{BB962C8B-B14F-4D97-AF65-F5344CB8AC3E}">
        <p14:creationId xmlns:p14="http://schemas.microsoft.com/office/powerpoint/2010/main" val="1536110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5E34C3E3-28DF-45BF-B95F-7DACF9D4CF85}" type="datetimeFigureOut">
              <a:rPr lang="en-CA" smtClean="0"/>
              <a:t>2015-11-30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D93FB2D-6791-40FB-AA37-894EC5438451}" type="slidenum">
              <a:rPr lang="en-CA" smtClean="0"/>
              <a:t>‹#›</a:t>
            </a:fld>
            <a:endParaRPr lang="en-CA"/>
          </a:p>
        </p:txBody>
      </p:sp>
    </p:spTree>
    <p:extLst>
      <p:ext uri="{BB962C8B-B14F-4D97-AF65-F5344CB8AC3E}">
        <p14:creationId xmlns:p14="http://schemas.microsoft.com/office/powerpoint/2010/main" val="197647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E34C3E3-28DF-45BF-B95F-7DACF9D4CF85}" type="datetimeFigureOut">
              <a:rPr lang="en-CA" smtClean="0"/>
              <a:t>2015-11-30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D93FB2D-6791-40FB-AA37-894EC5438451}" type="slidenum">
              <a:rPr lang="en-CA" smtClean="0"/>
              <a:t>‹#›</a:t>
            </a:fld>
            <a:endParaRPr lang="en-CA"/>
          </a:p>
        </p:txBody>
      </p:sp>
    </p:spTree>
    <p:extLst>
      <p:ext uri="{BB962C8B-B14F-4D97-AF65-F5344CB8AC3E}">
        <p14:creationId xmlns:p14="http://schemas.microsoft.com/office/powerpoint/2010/main" val="23378561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5E34C3E3-28DF-45BF-B95F-7DACF9D4CF85}" type="datetimeFigureOut">
              <a:rPr lang="en-CA" smtClean="0"/>
              <a:t>2015-11-30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7D93FB2D-6791-40FB-AA37-894EC5438451}" type="slidenum">
              <a:rPr lang="en-CA" smtClean="0"/>
              <a:t>‹#›</a:t>
            </a:fld>
            <a:endParaRPr lang="en-CA"/>
          </a:p>
        </p:txBody>
      </p:sp>
    </p:spTree>
    <p:extLst>
      <p:ext uri="{BB962C8B-B14F-4D97-AF65-F5344CB8AC3E}">
        <p14:creationId xmlns:p14="http://schemas.microsoft.com/office/powerpoint/2010/main" val="311533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5E34C3E3-28DF-45BF-B95F-7DACF9D4CF85}" type="datetimeFigureOut">
              <a:rPr lang="en-CA" smtClean="0"/>
              <a:t>2015-11-30</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7D93FB2D-6791-40FB-AA37-894EC5438451}" type="slidenum">
              <a:rPr lang="en-CA" smtClean="0"/>
              <a:t>‹#›</a:t>
            </a:fld>
            <a:endParaRPr lang="en-CA"/>
          </a:p>
        </p:txBody>
      </p:sp>
    </p:spTree>
    <p:extLst>
      <p:ext uri="{BB962C8B-B14F-4D97-AF65-F5344CB8AC3E}">
        <p14:creationId xmlns:p14="http://schemas.microsoft.com/office/powerpoint/2010/main" val="15840991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5E34C3E3-28DF-45BF-B95F-7DACF9D4CF85}" type="datetimeFigureOut">
              <a:rPr lang="en-CA" smtClean="0"/>
              <a:t>2015-11-30</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7D93FB2D-6791-40FB-AA37-894EC5438451}" type="slidenum">
              <a:rPr lang="en-CA" smtClean="0"/>
              <a:t>‹#›</a:t>
            </a:fld>
            <a:endParaRPr lang="en-CA"/>
          </a:p>
        </p:txBody>
      </p:sp>
    </p:spTree>
    <p:extLst>
      <p:ext uri="{BB962C8B-B14F-4D97-AF65-F5344CB8AC3E}">
        <p14:creationId xmlns:p14="http://schemas.microsoft.com/office/powerpoint/2010/main" val="1268016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34C3E3-28DF-45BF-B95F-7DACF9D4CF85}" type="datetimeFigureOut">
              <a:rPr lang="en-CA" smtClean="0"/>
              <a:t>2015-11-30</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7D93FB2D-6791-40FB-AA37-894EC5438451}" type="slidenum">
              <a:rPr lang="en-CA" smtClean="0"/>
              <a:t>‹#›</a:t>
            </a:fld>
            <a:endParaRPr lang="en-CA"/>
          </a:p>
        </p:txBody>
      </p:sp>
    </p:spTree>
    <p:extLst>
      <p:ext uri="{BB962C8B-B14F-4D97-AF65-F5344CB8AC3E}">
        <p14:creationId xmlns:p14="http://schemas.microsoft.com/office/powerpoint/2010/main" val="30344343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34C3E3-28DF-45BF-B95F-7DACF9D4CF85}" type="datetimeFigureOut">
              <a:rPr lang="en-CA" smtClean="0"/>
              <a:t>2015-11-30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7D93FB2D-6791-40FB-AA37-894EC5438451}" type="slidenum">
              <a:rPr lang="en-CA" smtClean="0"/>
              <a:t>‹#›</a:t>
            </a:fld>
            <a:endParaRPr lang="en-CA"/>
          </a:p>
        </p:txBody>
      </p:sp>
    </p:spTree>
    <p:extLst>
      <p:ext uri="{BB962C8B-B14F-4D97-AF65-F5344CB8AC3E}">
        <p14:creationId xmlns:p14="http://schemas.microsoft.com/office/powerpoint/2010/main" val="1697442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34C3E3-28DF-45BF-B95F-7DACF9D4CF85}" type="datetimeFigureOut">
              <a:rPr lang="en-CA" smtClean="0"/>
              <a:t>2015-11-30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7D93FB2D-6791-40FB-AA37-894EC5438451}" type="slidenum">
              <a:rPr lang="en-CA" smtClean="0"/>
              <a:t>‹#›</a:t>
            </a:fld>
            <a:endParaRPr lang="en-CA"/>
          </a:p>
        </p:txBody>
      </p:sp>
    </p:spTree>
    <p:extLst>
      <p:ext uri="{BB962C8B-B14F-4D97-AF65-F5344CB8AC3E}">
        <p14:creationId xmlns:p14="http://schemas.microsoft.com/office/powerpoint/2010/main" val="754412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34C3E3-28DF-45BF-B95F-7DACF9D4CF85}" type="datetimeFigureOut">
              <a:rPr lang="en-CA" smtClean="0"/>
              <a:t>2015-11-30</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3FB2D-6791-40FB-AA37-894EC5438451}" type="slidenum">
              <a:rPr lang="en-CA" smtClean="0"/>
              <a:t>‹#›</a:t>
            </a:fld>
            <a:endParaRPr lang="en-CA"/>
          </a:p>
        </p:txBody>
      </p:sp>
    </p:spTree>
    <p:extLst>
      <p:ext uri="{BB962C8B-B14F-4D97-AF65-F5344CB8AC3E}">
        <p14:creationId xmlns:p14="http://schemas.microsoft.com/office/powerpoint/2010/main" val="8854945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jpeg"/><Relationship Id="rId7" Type="http://schemas.openxmlformats.org/officeDocument/2006/relationships/image" Target="../media/image31.png"/><Relationship Id="rId12"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0.png"/><Relationship Id="rId11" Type="http://schemas.openxmlformats.org/officeDocument/2006/relationships/image" Target="../media/image35.png"/><Relationship Id="rId5" Type="http://schemas.openxmlformats.org/officeDocument/2006/relationships/image" Target="../media/image29.png"/><Relationship Id="rId10" Type="http://schemas.openxmlformats.org/officeDocument/2006/relationships/image" Target="../media/image34.png"/><Relationship Id="rId4" Type="http://schemas.openxmlformats.org/officeDocument/2006/relationships/image" Target="../media/image28.png"/><Relationship Id="rId9" Type="http://schemas.openxmlformats.org/officeDocument/2006/relationships/image" Target="../media/image33.png"/></Relationships>
</file>

<file path=ppt/slides/_rels/slide2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38.png"/><Relationship Id="rId5" Type="http://schemas.microsoft.com/office/2007/relationships/hdphoto" Target="../media/hdphoto2.wdp"/><Relationship Id="rId4" Type="http://schemas.openxmlformats.org/officeDocument/2006/relationships/image" Target="../media/image3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41.png"/><Relationship Id="rId13" Type="http://schemas.openxmlformats.org/officeDocument/2006/relationships/image" Target="../media/image46.png"/><Relationship Id="rId18" Type="http://schemas.openxmlformats.org/officeDocument/2006/relationships/image" Target="../media/image35.png"/><Relationship Id="rId3" Type="http://schemas.openxmlformats.org/officeDocument/2006/relationships/image" Target="../media/image40.png"/><Relationship Id="rId21" Type="http://schemas.openxmlformats.org/officeDocument/2006/relationships/image" Target="../media/image38.png"/><Relationship Id="rId7" Type="http://schemas.openxmlformats.org/officeDocument/2006/relationships/image" Target="../media/image31.png"/><Relationship Id="rId12" Type="http://schemas.openxmlformats.org/officeDocument/2006/relationships/image" Target="../media/image45.png"/><Relationship Id="rId17" Type="http://schemas.openxmlformats.org/officeDocument/2006/relationships/image" Target="../media/image47.png"/><Relationship Id="rId2" Type="http://schemas.openxmlformats.org/officeDocument/2006/relationships/notesSlide" Target="../notesSlides/notesSlide23.xml"/><Relationship Id="rId16" Type="http://schemas.openxmlformats.org/officeDocument/2006/relationships/image" Target="../media/image34.png"/><Relationship Id="rId20" Type="http://schemas.openxmlformats.org/officeDocument/2006/relationships/image" Target="../media/image48.png"/><Relationship Id="rId1" Type="http://schemas.openxmlformats.org/officeDocument/2006/relationships/slideLayout" Target="../slideLayouts/slideLayout2.xml"/><Relationship Id="rId6" Type="http://schemas.openxmlformats.org/officeDocument/2006/relationships/image" Target="../media/image30.png"/><Relationship Id="rId11" Type="http://schemas.openxmlformats.org/officeDocument/2006/relationships/image" Target="../media/image44.png"/><Relationship Id="rId5" Type="http://schemas.openxmlformats.org/officeDocument/2006/relationships/image" Target="../media/image29.png"/><Relationship Id="rId15" Type="http://schemas.openxmlformats.org/officeDocument/2006/relationships/image" Target="../media/image33.png"/><Relationship Id="rId10" Type="http://schemas.openxmlformats.org/officeDocument/2006/relationships/image" Target="../media/image43.png"/><Relationship Id="rId19" Type="http://schemas.openxmlformats.org/officeDocument/2006/relationships/image" Target="../media/image36.png"/><Relationship Id="rId4" Type="http://schemas.openxmlformats.org/officeDocument/2006/relationships/image" Target="../media/image28.png"/><Relationship Id="rId9" Type="http://schemas.openxmlformats.org/officeDocument/2006/relationships/image" Target="../media/image42.png"/><Relationship Id="rId14"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1.png"/><Relationship Id="rId5" Type="http://schemas.microsoft.com/office/2007/relationships/hdphoto" Target="../media/hdphoto1.wdp"/><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http://i116.photobucket.com/albums/o22/getmebrian/bloo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125" y="2310102"/>
            <a:ext cx="4381500" cy="28575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514350" y="1954613"/>
            <a:ext cx="11290300" cy="1236663"/>
          </a:xfrm>
        </p:spPr>
        <p:txBody>
          <a:bodyPr>
            <a:noAutofit/>
          </a:bodyPr>
          <a:lstStyle/>
          <a:p>
            <a:r>
              <a:rPr lang="en-CA" sz="8000" dirty="0">
                <a:latin typeface="Lato" panose="020F0502020204030203" pitchFamily="34" charset="0"/>
              </a:rPr>
              <a:t>Death to the Distributor</a:t>
            </a:r>
          </a:p>
        </p:txBody>
      </p:sp>
      <p:sp>
        <p:nvSpPr>
          <p:cNvPr id="3" name="Subtitle 2"/>
          <p:cNvSpPr>
            <a:spLocks noGrp="1"/>
          </p:cNvSpPr>
          <p:nvPr>
            <p:ph type="subTitle" idx="1"/>
          </p:nvPr>
        </p:nvSpPr>
        <p:spPr>
          <a:xfrm>
            <a:off x="8659698" y="5905500"/>
            <a:ext cx="3532302" cy="388620"/>
          </a:xfrm>
        </p:spPr>
        <p:txBody>
          <a:bodyPr>
            <a:noAutofit/>
          </a:bodyPr>
          <a:lstStyle/>
          <a:p>
            <a:r>
              <a:rPr lang="en-CA" sz="2000" dirty="0" smtClean="0"/>
              <a:t>sean.feldman@particular.net</a:t>
            </a:r>
          </a:p>
          <a:p>
            <a:pPr algn="l"/>
            <a:r>
              <a:rPr lang="en-CA" sz="2000" dirty="0" smtClean="0"/>
              <a:t>@</a:t>
            </a:r>
            <a:r>
              <a:rPr lang="en-CA" sz="2000" dirty="0" err="1" smtClean="0"/>
              <a:t>sfeldman</a:t>
            </a:r>
            <a:endParaRPr lang="en-CA" sz="2000" dirty="0"/>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77061" y="5905500"/>
            <a:ext cx="782637" cy="782637"/>
          </a:xfrm>
          <a:prstGeom prst="ellipse">
            <a:avLst/>
          </a:prstGeom>
          <a:ln>
            <a:solidFill>
              <a:schemeClr val="bg1">
                <a:lumMod val="50000"/>
              </a:schemeClr>
            </a:solidFill>
          </a:ln>
        </p:spPr>
      </p:pic>
    </p:spTree>
    <p:extLst>
      <p:ext uri="{BB962C8B-B14F-4D97-AF65-F5344CB8AC3E}">
        <p14:creationId xmlns:p14="http://schemas.microsoft.com/office/powerpoint/2010/main" val="18872757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Small units of work – no benefit</a:t>
            </a:r>
          </a:p>
        </p:txBody>
      </p:sp>
      <p:pic>
        <p:nvPicPr>
          <p:cNvPr id="7172" name="Picture 4" descr="Image result for si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3785" y="2804160"/>
            <a:ext cx="4124431" cy="3499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06713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High </a:t>
            </a:r>
            <a:r>
              <a:rPr lang="en-CA" dirty="0" smtClean="0"/>
              <a:t>Availability</a:t>
            </a:r>
            <a:endParaRPr lang="en-CA" dirty="0"/>
          </a:p>
        </p:txBody>
      </p:sp>
      <p:pic>
        <p:nvPicPr>
          <p:cNvPr id="9218" name="Picture 2" descr="http://i1117.photobucket.com/albums/k590/ironass01/Sid-ice-age-cang-19251577-500-50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9975" y="1825624"/>
            <a:ext cx="4435475" cy="4435475"/>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http://www.ybrikman.com/assets/img/blog/ikea/give-up.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573256"/>
            <a:ext cx="6021197" cy="48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8083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71408"/>
            <a:ext cx="12192000" cy="6716742"/>
          </a:xfrm>
          <a:prstGeom prst="rect">
            <a:avLst/>
          </a:prstGeom>
        </p:spPr>
      </p:pic>
    </p:spTree>
    <p:extLst>
      <p:ext uri="{BB962C8B-B14F-4D97-AF65-F5344CB8AC3E}">
        <p14:creationId xmlns:p14="http://schemas.microsoft.com/office/powerpoint/2010/main" val="9225463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Extreme Scale (</a:t>
            </a:r>
            <a:r>
              <a:rPr lang="en-CA" dirty="0" err="1" smtClean="0"/>
              <a:t>Shhh</a:t>
            </a:r>
            <a:r>
              <a:rPr lang="en-CA" dirty="0" smtClean="0"/>
              <a:t>…Our Little Secret)</a:t>
            </a:r>
            <a:endParaRPr lang="en-CA" dirty="0"/>
          </a:p>
        </p:txBody>
      </p:sp>
      <p:pic>
        <p:nvPicPr>
          <p:cNvPr id="10244" name="Picture 4" descr="http://i.imgur.com/SuZSBoS.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27419" y="1353345"/>
            <a:ext cx="3337162" cy="58473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676650" y="4335780"/>
            <a:ext cx="5002530" cy="120032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endParaRPr lang="en-CA" sz="2400" dirty="0" smtClean="0"/>
          </a:p>
          <a:p>
            <a:pPr algn="ctr"/>
            <a:r>
              <a:rPr lang="en-CA" sz="2400" dirty="0" err="1" smtClean="0"/>
              <a:t>Bus.Send</a:t>
            </a:r>
            <a:r>
              <a:rPr lang="en-CA" sz="2400" dirty="0"/>
              <a:t>(“</a:t>
            </a:r>
            <a:r>
              <a:rPr lang="en-CA" sz="2400" dirty="0" err="1"/>
              <a:t>queue@server</a:t>
            </a:r>
            <a:r>
              <a:rPr lang="en-CA" sz="2400" dirty="0"/>
              <a:t>”, message</a:t>
            </a:r>
            <a:r>
              <a:rPr lang="en-CA" sz="2400" dirty="0" smtClean="0"/>
              <a:t>)</a:t>
            </a:r>
          </a:p>
          <a:p>
            <a:pPr algn="ctr"/>
            <a:endParaRPr lang="en-CA" sz="2400" dirty="0"/>
          </a:p>
        </p:txBody>
      </p:sp>
    </p:spTree>
    <p:extLst>
      <p:ext uri="{BB962C8B-B14F-4D97-AF65-F5344CB8AC3E}">
        <p14:creationId xmlns:p14="http://schemas.microsoft.com/office/powerpoint/2010/main" val="3482707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http://3ebd2a0c0ea48a333aea-1f531def8e8befb67be56667ce3edd11.r77.cf1.rackcdn.com/4dc864af30d6f5d3ba5558da90f4fc286a1a6b2c.jpg__940x420_q85_crop-smart_subject_location-658,502_upscal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1534885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60716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0"/>
            <a:ext cx="12973126" cy="6858000"/>
          </a:xfrm>
          <a:prstGeom prst="rect">
            <a:avLst/>
          </a:prstGeom>
        </p:spPr>
      </p:pic>
      <p:sp>
        <p:nvSpPr>
          <p:cNvPr id="8" name="Rectangle 7"/>
          <p:cNvSpPr/>
          <p:nvPr/>
        </p:nvSpPr>
        <p:spPr>
          <a:xfrm>
            <a:off x="3730039" y="4506575"/>
            <a:ext cx="5513048" cy="923330"/>
          </a:xfrm>
          <a:prstGeom prst="rect">
            <a:avLst/>
          </a:prstGeom>
          <a:noFill/>
        </p:spPr>
        <p:txBody>
          <a:bodyPr wrap="none" lIns="91440" tIns="45720" rIns="91440" bIns="45720">
            <a:spAutoFit/>
          </a:bodyPr>
          <a:lstStyle/>
          <a:p>
            <a:pPr algn="ctr"/>
            <a:r>
              <a:rPr lang="en-US" sz="54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Dynamic Routing</a:t>
            </a:r>
            <a:endParaRPr lang="en-US" sz="5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465906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3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Distributor Node – Gone!</a:t>
            </a:r>
            <a:endParaRPr lang="en-CA" dirty="0"/>
          </a:p>
        </p:txBody>
      </p:sp>
      <p:pic>
        <p:nvPicPr>
          <p:cNvPr id="4" name="Picture 12" descr="https://stevebetz.files.wordpress.com/2011/11/scrat_web.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32397" y="3041650"/>
            <a:ext cx="4441108" cy="309476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i1117.photobucket.com/albums/k590/ironass01/Sid-ice-age-cang-19251577-500-500.jpg"/>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2345531" y="2740025"/>
            <a:ext cx="2277269" cy="2277269"/>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p:nvPr/>
        </p:nvGrpSpPr>
        <p:grpSpPr>
          <a:xfrm>
            <a:off x="1676400" y="2154634"/>
            <a:ext cx="3448050" cy="3448050"/>
            <a:chOff x="1676400" y="2154634"/>
            <a:chExt cx="3448050" cy="3448050"/>
          </a:xfrm>
        </p:grpSpPr>
        <p:sp>
          <p:nvSpPr>
            <p:cNvPr id="6" name="Oval 5"/>
            <p:cNvSpPr/>
            <p:nvPr/>
          </p:nvSpPr>
          <p:spPr>
            <a:xfrm>
              <a:off x="1676400" y="2154634"/>
              <a:ext cx="3448050" cy="3448050"/>
            </a:xfrm>
            <a:prstGeom prst="ellipse">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8" name="Straight Connector 7"/>
            <p:cNvCxnSpPr>
              <a:stCxn id="6" idx="7"/>
              <a:endCxn id="6" idx="3"/>
            </p:cNvCxnSpPr>
            <p:nvPr/>
          </p:nvCxnSpPr>
          <p:spPr>
            <a:xfrm flipH="1">
              <a:off x="2181355" y="2659589"/>
              <a:ext cx="2438140" cy="243814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499950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Worker Nodes – Gone!</a:t>
            </a:r>
            <a:endParaRPr lang="en-CA" dirty="0"/>
          </a:p>
        </p:txBody>
      </p:sp>
      <p:pic>
        <p:nvPicPr>
          <p:cNvPr id="4" name="Picture 12" descr="https://stevebetz.files.wordpress.com/2011/11/scrat_web.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32397" y="3041650"/>
            <a:ext cx="4441108" cy="309476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http://www.psdgraphics.com/file/white-egg.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23101" y="2711433"/>
            <a:ext cx="2062568" cy="165005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http://www.psdgraphics.com/file/white-egg.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43171" y="3536460"/>
            <a:ext cx="2062568" cy="165005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http://www.psdgraphics.com/file/white-egg.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78121" y="3447675"/>
            <a:ext cx="2062568" cy="1650054"/>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p:nvPr/>
        </p:nvGrpSpPr>
        <p:grpSpPr>
          <a:xfrm>
            <a:off x="1676400" y="2154634"/>
            <a:ext cx="3448050" cy="3448050"/>
            <a:chOff x="1676400" y="2154634"/>
            <a:chExt cx="3448050" cy="3448050"/>
          </a:xfrm>
        </p:grpSpPr>
        <p:sp>
          <p:nvSpPr>
            <p:cNvPr id="6" name="Oval 5"/>
            <p:cNvSpPr/>
            <p:nvPr/>
          </p:nvSpPr>
          <p:spPr>
            <a:xfrm>
              <a:off x="1676400" y="2154634"/>
              <a:ext cx="3448050" cy="3448050"/>
            </a:xfrm>
            <a:prstGeom prst="ellipse">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8" name="Straight Connector 7"/>
            <p:cNvCxnSpPr>
              <a:stCxn id="6" idx="7"/>
              <a:endCxn id="6" idx="3"/>
            </p:cNvCxnSpPr>
            <p:nvPr/>
          </p:nvCxnSpPr>
          <p:spPr>
            <a:xfrm flipH="1">
              <a:off x="2181355" y="2659589"/>
              <a:ext cx="2438140" cy="243814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3878425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Robust Control over Routing</a:t>
            </a:r>
            <a:endParaRPr lang="en-CA" dirty="0"/>
          </a:p>
        </p:txBody>
      </p:sp>
      <p:pic>
        <p:nvPicPr>
          <p:cNvPr id="4" name="Picture 12" descr="https://stevebetz.files.wordpress.com/2011/11/scrat_web.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32397" y="3041650"/>
            <a:ext cx="4441108" cy="3094764"/>
          </a:xfrm>
          <a:prstGeom prst="rect">
            <a:avLst/>
          </a:prstGeom>
          <a:noFill/>
          <a:extLst>
            <a:ext uri="{909E8E84-426E-40DD-AFC4-6F175D3DCCD1}">
              <a14:hiddenFill xmlns:a14="http://schemas.microsoft.com/office/drawing/2010/main">
                <a:solidFill>
                  <a:srgbClr val="FFFFFF"/>
                </a:solidFill>
              </a14:hiddenFill>
            </a:ext>
          </a:extLst>
        </p:spPr>
      </p:pic>
      <p:pic>
        <p:nvPicPr>
          <p:cNvPr id="12290" name="Picture 2" descr="http://i231.photobucket.com/albums/ee51/ShadowMark-182/Ice%20Age/AcornHeaven.png?792"/>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676401" y="2154634"/>
            <a:ext cx="3448050" cy="3448050"/>
          </a:xfrm>
          <a:prstGeom prst="ellipse">
            <a:avLst/>
          </a:prstGeom>
          <a:ln w="76200"/>
          <a:extLst/>
        </p:spPr>
        <p:style>
          <a:lnRef idx="2">
            <a:schemeClr val="accent1"/>
          </a:lnRef>
          <a:fillRef idx="1">
            <a:schemeClr val="lt1"/>
          </a:fillRef>
          <a:effectRef idx="0">
            <a:schemeClr val="accent1"/>
          </a:effectRef>
          <a:fontRef idx="minor">
            <a:schemeClr val="dk1"/>
          </a:fontRef>
        </p:style>
      </p:pic>
    </p:spTree>
    <p:extLst>
      <p:ext uri="{BB962C8B-B14F-4D97-AF65-F5344CB8AC3E}">
        <p14:creationId xmlns:p14="http://schemas.microsoft.com/office/powerpoint/2010/main" val="13183822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Live in Peace with v5</a:t>
            </a:r>
            <a:endParaRPr lang="en-CA" dirty="0"/>
          </a:p>
        </p:txBody>
      </p:sp>
      <p:pic>
        <p:nvPicPr>
          <p:cNvPr id="4" name="Picture 12" descr="https://stevebetz.files.wordpress.com/2011/11/scrat_web.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32397" y="3041650"/>
            <a:ext cx="4441108" cy="309476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4"/>
          <a:stretch>
            <a:fillRect/>
          </a:stretch>
        </p:blipFill>
        <p:spPr>
          <a:xfrm>
            <a:off x="1714500" y="2207974"/>
            <a:ext cx="3448051" cy="3448049"/>
          </a:xfrm>
          <a:prstGeom prst="ellipse">
            <a:avLst/>
          </a:prstGeom>
          <a:ln w="76200"/>
        </p:spPr>
        <p:style>
          <a:lnRef idx="2">
            <a:schemeClr val="accent1"/>
          </a:lnRef>
          <a:fillRef idx="1">
            <a:schemeClr val="lt1"/>
          </a:fillRef>
          <a:effectRef idx="0">
            <a:schemeClr val="accent1"/>
          </a:effectRef>
          <a:fontRef idx="minor">
            <a:schemeClr val="dk1"/>
          </a:fontRef>
        </p:style>
      </p:pic>
    </p:spTree>
    <p:extLst>
      <p:ext uri="{BB962C8B-B14F-4D97-AF65-F5344CB8AC3E}">
        <p14:creationId xmlns:p14="http://schemas.microsoft.com/office/powerpoint/2010/main" val="6963259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musingsfromus.com/wp-content/uploads/2012/05/Shrek-2001-ScreenShot-0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60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942280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Infinite Scale…</a:t>
            </a:r>
            <a:endParaRPr lang="en-CA" dirty="0"/>
          </a:p>
        </p:txBody>
      </p:sp>
      <p:pic>
        <p:nvPicPr>
          <p:cNvPr id="16386" name="Picture 2" descr="https://tafa7alkayl.files.wordpress.com/2015/01/love-banana-minions.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69991" y="1898072"/>
            <a:ext cx="7252017" cy="42545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29268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Legalized: Endpoint and Instances</a:t>
            </a:r>
            <a:endParaRPr lang="en-CA" dirty="0"/>
          </a:p>
        </p:txBody>
      </p:sp>
      <p:pic>
        <p:nvPicPr>
          <p:cNvPr id="4140" name="Picture 44" descr="https://cdn.tutsplus.com/psd/uploads/legacy/0613_Minion/30e.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70670" y="1967345"/>
            <a:ext cx="1195243" cy="1195243"/>
          </a:xfrm>
          <a:prstGeom prst="rect">
            <a:avLst/>
          </a:prstGeom>
          <a:noFill/>
          <a:extLst>
            <a:ext uri="{909E8E84-426E-40DD-AFC4-6F175D3DCCD1}">
              <a14:hiddenFill xmlns:a14="http://schemas.microsoft.com/office/drawing/2010/main">
                <a:solidFill>
                  <a:srgbClr val="FFFFFF"/>
                </a:solidFill>
              </a14:hiddenFill>
            </a:ext>
          </a:extLst>
        </p:spPr>
      </p:pic>
      <p:sp>
        <p:nvSpPr>
          <p:cNvPr id="6" name="Rounded Rectangle 5"/>
          <p:cNvSpPr/>
          <p:nvPr/>
        </p:nvSpPr>
        <p:spPr>
          <a:xfrm>
            <a:off x="5470670" y="1884218"/>
            <a:ext cx="1195243" cy="1406236"/>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
        <p:nvSpPr>
          <p:cNvPr id="29" name="Rounded Rectangle 28"/>
          <p:cNvSpPr/>
          <p:nvPr/>
        </p:nvSpPr>
        <p:spPr>
          <a:xfrm>
            <a:off x="316778" y="4447309"/>
            <a:ext cx="1195243" cy="1406236"/>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
        <p:nvSpPr>
          <p:cNvPr id="30" name="Rounded Rectangle 29"/>
          <p:cNvSpPr/>
          <p:nvPr/>
        </p:nvSpPr>
        <p:spPr>
          <a:xfrm>
            <a:off x="1605251" y="4447309"/>
            <a:ext cx="1195243" cy="1406236"/>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
        <p:nvSpPr>
          <p:cNvPr id="31" name="Rounded Rectangle 30"/>
          <p:cNvSpPr/>
          <p:nvPr/>
        </p:nvSpPr>
        <p:spPr>
          <a:xfrm>
            <a:off x="2893724" y="4447309"/>
            <a:ext cx="1195243" cy="1406236"/>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
        <p:nvSpPr>
          <p:cNvPr id="32" name="Rounded Rectangle 31"/>
          <p:cNvSpPr/>
          <p:nvPr/>
        </p:nvSpPr>
        <p:spPr>
          <a:xfrm>
            <a:off x="4182197" y="4447309"/>
            <a:ext cx="1195243" cy="1406236"/>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
        <p:nvSpPr>
          <p:cNvPr id="33" name="Rounded Rectangle 32"/>
          <p:cNvSpPr/>
          <p:nvPr/>
        </p:nvSpPr>
        <p:spPr>
          <a:xfrm>
            <a:off x="5470670" y="4447309"/>
            <a:ext cx="1195243" cy="1406236"/>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
        <p:nvSpPr>
          <p:cNvPr id="34" name="Rounded Rectangle 33"/>
          <p:cNvSpPr/>
          <p:nvPr/>
        </p:nvSpPr>
        <p:spPr>
          <a:xfrm>
            <a:off x="6769821" y="4447309"/>
            <a:ext cx="1195243" cy="1406236"/>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
        <p:nvSpPr>
          <p:cNvPr id="35" name="Rounded Rectangle 34"/>
          <p:cNvSpPr/>
          <p:nvPr/>
        </p:nvSpPr>
        <p:spPr>
          <a:xfrm>
            <a:off x="8058294" y="4447309"/>
            <a:ext cx="1195243" cy="1406236"/>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
        <p:nvSpPr>
          <p:cNvPr id="36" name="Rounded Rectangle 35"/>
          <p:cNvSpPr/>
          <p:nvPr/>
        </p:nvSpPr>
        <p:spPr>
          <a:xfrm>
            <a:off x="9346767" y="4447309"/>
            <a:ext cx="1195243" cy="1406236"/>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
        <p:nvSpPr>
          <p:cNvPr id="37" name="Rounded Rectangle 36"/>
          <p:cNvSpPr/>
          <p:nvPr/>
        </p:nvSpPr>
        <p:spPr>
          <a:xfrm>
            <a:off x="10627014" y="4447309"/>
            <a:ext cx="1195243" cy="1406236"/>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pic>
        <p:nvPicPr>
          <p:cNvPr id="38" name="Picture 4" descr="Minion Dancing ic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4090" y="4596821"/>
            <a:ext cx="1219200" cy="1219201"/>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6" descr="Minion Girl icon"/>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1544348" y="4634344"/>
            <a:ext cx="1219200" cy="1219200"/>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8" descr="Minion Kungfu ic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34735" y="4622511"/>
            <a:ext cx="1219200" cy="1219201"/>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10" descr="Minion Duck ico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178302" y="4634343"/>
            <a:ext cx="1219200" cy="1219201"/>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26" descr="Minion Playing Golf icon"/>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127567" y="4634342"/>
            <a:ext cx="1219200" cy="1219201"/>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8" descr="Minion Shout icon"/>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635240" y="4625248"/>
            <a:ext cx="1219200" cy="1219201"/>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30" descr="Minion Amazed icon"/>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861397" y="4634342"/>
            <a:ext cx="1219200" cy="1219201"/>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36" descr="Minion Maid icon"/>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288752" y="4634340"/>
            <a:ext cx="1219200" cy="1219201"/>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38" descr="Minion Fruits icon"/>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04799" y="4634344"/>
            <a:ext cx="1219200" cy="1219201"/>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p:cNvCxnSpPr>
            <a:stCxn id="29" idx="0"/>
          </p:cNvCxnSpPr>
          <p:nvPr/>
        </p:nvCxnSpPr>
        <p:spPr>
          <a:xfrm flipV="1">
            <a:off x="914400" y="4066309"/>
            <a:ext cx="6927"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flipV="1">
            <a:off x="11253644" y="4066309"/>
            <a:ext cx="6927"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921327" y="4066309"/>
            <a:ext cx="1033924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endCxn id="6" idx="2"/>
          </p:cNvCxnSpPr>
          <p:nvPr/>
        </p:nvCxnSpPr>
        <p:spPr>
          <a:xfrm flipV="1">
            <a:off x="6068291" y="3290454"/>
            <a:ext cx="1" cy="775855"/>
          </a:xfrm>
          <a:prstGeom prst="straightConnector1">
            <a:avLst/>
          </a:prstGeom>
          <a:ln>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flipV="1">
            <a:off x="2223655" y="4066309"/>
            <a:ext cx="6927"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flipV="1">
            <a:off x="3470637" y="4066309"/>
            <a:ext cx="6927"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flipV="1">
            <a:off x="4772891" y="4066309"/>
            <a:ext cx="6927"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flipV="1">
            <a:off x="6060217" y="4066309"/>
            <a:ext cx="9220"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flipV="1">
            <a:off x="7370619" y="4066309"/>
            <a:ext cx="6927"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flipV="1">
            <a:off x="8600498" y="4066309"/>
            <a:ext cx="6927"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62" name="Straight Connector 61"/>
          <p:cNvCxnSpPr/>
          <p:nvPr/>
        </p:nvCxnSpPr>
        <p:spPr>
          <a:xfrm flipV="1">
            <a:off x="9906001" y="4066309"/>
            <a:ext cx="6927" cy="38100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589216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Operation Code: Mini Villain</a:t>
            </a:r>
            <a:endParaRPr lang="en-CA" dirty="0"/>
          </a:p>
        </p:txBody>
      </p:sp>
      <p:sp>
        <p:nvSpPr>
          <p:cNvPr id="3" name="Rectangular Callout 2"/>
          <p:cNvSpPr/>
          <p:nvPr/>
        </p:nvSpPr>
        <p:spPr>
          <a:xfrm>
            <a:off x="4541520" y="1790700"/>
            <a:ext cx="2141220" cy="1257300"/>
          </a:xfrm>
          <a:prstGeom prst="wedgeRectCallout">
            <a:avLst>
              <a:gd name="adj1" fmla="val -73146"/>
              <a:gd name="adj2" fmla="val -20530"/>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smtClean="0"/>
              <a:t>Bob, do something naughty!</a:t>
            </a:r>
            <a:endParaRPr lang="en-CA" dirty="0"/>
          </a:p>
        </p:txBody>
      </p:sp>
      <p:sp>
        <p:nvSpPr>
          <p:cNvPr id="16" name="Rectangular Callout 15"/>
          <p:cNvSpPr/>
          <p:nvPr/>
        </p:nvSpPr>
        <p:spPr>
          <a:xfrm>
            <a:off x="5669311" y="3596640"/>
            <a:ext cx="2141220" cy="1257300"/>
          </a:xfrm>
          <a:prstGeom prst="wedgeRectCallout">
            <a:avLst>
              <a:gd name="adj1" fmla="val 69559"/>
              <a:gd name="adj2" fmla="val 11591"/>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smtClean="0"/>
              <a:t>Dun!</a:t>
            </a:r>
            <a:endParaRPr lang="en-CA" dirty="0"/>
          </a:p>
        </p:txBody>
      </p:sp>
      <p:pic>
        <p:nvPicPr>
          <p:cNvPr id="2052" name="Picture 4" descr="http://vignette1.wikia.nocookie.net/tayothelittlebus/images/9/97/Bob_minions_2015.png/revision/latest?cb=2015080718213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76305" y="4068515"/>
            <a:ext cx="1777787" cy="190976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http://vignette1.wikia.nocookie.net/despicableme/images/b/ba/Gru.jpg/revision/latest?cb=2013071102395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52303" y="1739900"/>
            <a:ext cx="3734121" cy="4458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24176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Specify a “default” endpoint instance</a:t>
            </a:r>
            <a:endParaRPr lang="en-CA" dirty="0"/>
          </a:p>
        </p:txBody>
      </p:sp>
      <p:sp>
        <p:nvSpPr>
          <p:cNvPr id="3" name="Content Placeholder 2"/>
          <p:cNvSpPr>
            <a:spLocks noGrp="1"/>
          </p:cNvSpPr>
          <p:nvPr>
            <p:ph idx="1"/>
          </p:nvPr>
        </p:nvSpPr>
        <p:spPr>
          <a:xfrm>
            <a:off x="775252" y="1825625"/>
            <a:ext cx="10614992" cy="4351338"/>
          </a:xfrm>
        </p:spPr>
        <p:txBody>
          <a:bodyPr>
            <a:normAutofit/>
          </a:bodyPr>
          <a:lstStyle/>
          <a:p>
            <a:pPr marL="0" indent="0">
              <a:buNone/>
            </a:pPr>
            <a:r>
              <a:rPr lang="en-CA" sz="2000" dirty="0" err="1">
                <a:solidFill>
                  <a:schemeClr val="accent5"/>
                </a:solidFill>
              </a:rPr>
              <a:t>var</a:t>
            </a:r>
            <a:r>
              <a:rPr lang="en-CA" sz="2000" dirty="0">
                <a:solidFill>
                  <a:schemeClr val="accent5"/>
                </a:solidFill>
              </a:rPr>
              <a:t> </a:t>
            </a:r>
            <a:r>
              <a:rPr lang="en-CA" sz="2000" dirty="0" smtClean="0"/>
              <a:t>minion </a:t>
            </a:r>
            <a:r>
              <a:rPr lang="en-CA" sz="2000" dirty="0"/>
              <a:t>= </a:t>
            </a:r>
            <a:r>
              <a:rPr lang="en-CA" sz="2000" dirty="0">
                <a:solidFill>
                  <a:schemeClr val="accent5"/>
                </a:solidFill>
              </a:rPr>
              <a:t>new</a:t>
            </a:r>
            <a:r>
              <a:rPr lang="en-CA" sz="2000" dirty="0"/>
              <a:t> </a:t>
            </a:r>
            <a:r>
              <a:rPr lang="en-CA" sz="2000" dirty="0" err="1">
                <a:solidFill>
                  <a:srgbClr val="294983"/>
                </a:solidFill>
              </a:rPr>
              <a:t>EndpointName</a:t>
            </a:r>
            <a:r>
              <a:rPr lang="en-CA" sz="2000" dirty="0"/>
              <a:t>(</a:t>
            </a:r>
            <a:r>
              <a:rPr lang="en-CA" sz="2000" dirty="0">
                <a:solidFill>
                  <a:schemeClr val="accent2">
                    <a:lumMod val="75000"/>
                  </a:schemeClr>
                </a:solidFill>
              </a:rPr>
              <a:t>"Minion"</a:t>
            </a:r>
            <a:r>
              <a:rPr lang="en-CA" sz="2000" dirty="0"/>
              <a:t>);            </a:t>
            </a:r>
            <a:endParaRPr lang="en-CA" sz="2000" dirty="0" smtClean="0"/>
          </a:p>
          <a:p>
            <a:pPr marL="0" indent="0">
              <a:buNone/>
            </a:pPr>
            <a:endParaRPr lang="en-CA" sz="2000" dirty="0" smtClean="0"/>
          </a:p>
          <a:p>
            <a:pPr marL="0" indent="0">
              <a:buNone/>
            </a:pPr>
            <a:r>
              <a:rPr lang="en-CA" sz="2000" dirty="0" err="1" smtClean="0"/>
              <a:t>config.Routing</a:t>
            </a:r>
            <a:r>
              <a:rPr lang="en-CA" sz="2000" dirty="0" smtClean="0"/>
              <a:t>().</a:t>
            </a:r>
            <a:r>
              <a:rPr lang="en-CA" sz="2000" dirty="0" err="1" smtClean="0">
                <a:solidFill>
                  <a:srgbClr val="009999"/>
                </a:solidFill>
              </a:rPr>
              <a:t>UnicastRoutingTable</a:t>
            </a:r>
            <a:r>
              <a:rPr lang="en-CA" sz="2000" dirty="0" err="1" smtClean="0"/>
              <a:t>.</a:t>
            </a:r>
            <a:r>
              <a:rPr lang="en-CA" sz="2000" dirty="0" err="1">
                <a:solidFill>
                  <a:srgbClr val="009999"/>
                </a:solidFill>
              </a:rPr>
              <a:t>AddStatic</a:t>
            </a:r>
            <a:r>
              <a:rPr lang="en-CA" sz="2000" dirty="0" smtClean="0"/>
              <a:t>(</a:t>
            </a:r>
            <a:r>
              <a:rPr lang="en-CA" sz="2000" dirty="0" err="1" smtClean="0">
                <a:solidFill>
                  <a:schemeClr val="accent5"/>
                </a:solidFill>
              </a:rPr>
              <a:t>typeof</a:t>
            </a:r>
            <a:r>
              <a:rPr lang="en-CA" sz="2000" dirty="0" smtClean="0"/>
              <a:t>(</a:t>
            </a:r>
            <a:r>
              <a:rPr lang="en-CA" sz="2000" dirty="0" err="1">
                <a:solidFill>
                  <a:srgbClr val="294983"/>
                </a:solidFill>
              </a:rPr>
              <a:t>DoSomethingNaughty</a:t>
            </a:r>
            <a:r>
              <a:rPr lang="en-CA" sz="2000" dirty="0"/>
              <a:t>), </a:t>
            </a:r>
            <a:r>
              <a:rPr lang="en-CA" sz="2000" dirty="0" smtClean="0"/>
              <a:t>minion); </a:t>
            </a:r>
          </a:p>
          <a:p>
            <a:pPr marL="0" indent="0">
              <a:buNone/>
            </a:pPr>
            <a:endParaRPr lang="en-CA" sz="2000" dirty="0" smtClean="0"/>
          </a:p>
          <a:p>
            <a:pPr marL="0" indent="0">
              <a:buNone/>
            </a:pPr>
            <a:r>
              <a:rPr lang="en-CA" sz="2000" dirty="0" err="1"/>
              <a:t>config</a:t>
            </a:r>
            <a:r>
              <a:rPr lang="en-CA" sz="2000" dirty="0" err="1" smtClean="0"/>
              <a:t>.Routing</a:t>
            </a:r>
            <a:r>
              <a:rPr lang="en-CA" sz="2000" dirty="0"/>
              <a:t>().</a:t>
            </a:r>
            <a:r>
              <a:rPr lang="en-CA" sz="2000" dirty="0" err="1">
                <a:solidFill>
                  <a:srgbClr val="009999"/>
                </a:solidFill>
              </a:rPr>
              <a:t>EndpointInstances</a:t>
            </a:r>
            <a:r>
              <a:rPr lang="en-CA" sz="2000" dirty="0" err="1" smtClean="0"/>
              <a:t>.</a:t>
            </a:r>
            <a:r>
              <a:rPr lang="en-CA" sz="2000" dirty="0" err="1">
                <a:solidFill>
                  <a:srgbClr val="009999"/>
                </a:solidFill>
              </a:rPr>
              <a:t>AddStatic</a:t>
            </a:r>
            <a:r>
              <a:rPr lang="en-CA" sz="2000" dirty="0" smtClean="0"/>
              <a:t>(minion, </a:t>
            </a:r>
          </a:p>
          <a:p>
            <a:pPr marL="0" indent="0">
              <a:buNone/>
            </a:pPr>
            <a:r>
              <a:rPr lang="en-CA" sz="2000" dirty="0"/>
              <a:t>	</a:t>
            </a:r>
            <a:r>
              <a:rPr lang="en-CA" sz="2000" dirty="0" smtClean="0"/>
              <a:t>			</a:t>
            </a:r>
            <a:r>
              <a:rPr lang="en-CA" sz="2000" dirty="0">
                <a:solidFill>
                  <a:schemeClr val="accent5"/>
                </a:solidFill>
              </a:rPr>
              <a:t> new</a:t>
            </a:r>
            <a:r>
              <a:rPr lang="en-CA" sz="2000" dirty="0"/>
              <a:t> </a:t>
            </a:r>
            <a:r>
              <a:rPr lang="en-CA" sz="2000" dirty="0" err="1">
                <a:solidFill>
                  <a:srgbClr val="294983"/>
                </a:solidFill>
              </a:rPr>
              <a:t>EndpointInstanceName</a:t>
            </a:r>
            <a:r>
              <a:rPr lang="en-CA" sz="2000" dirty="0" smtClean="0"/>
              <a:t>(</a:t>
            </a:r>
            <a:r>
              <a:rPr lang="en-CA" sz="2000" dirty="0" err="1" smtClean="0"/>
              <a:t>minionEndpoint</a:t>
            </a:r>
            <a:r>
              <a:rPr lang="en-CA" sz="2000" dirty="0"/>
              <a:t>, </a:t>
            </a:r>
            <a:r>
              <a:rPr lang="en-CA" sz="2000" dirty="0" smtClean="0">
                <a:solidFill>
                  <a:schemeClr val="accent5"/>
                </a:solidFill>
              </a:rPr>
              <a:t>null</a:t>
            </a:r>
            <a:r>
              <a:rPr lang="en-CA" sz="2000" dirty="0" smtClean="0"/>
              <a:t>, </a:t>
            </a:r>
            <a:r>
              <a:rPr lang="en-CA" sz="2000" dirty="0" smtClean="0">
                <a:solidFill>
                  <a:schemeClr val="accent5"/>
                </a:solidFill>
              </a:rPr>
              <a:t>null</a:t>
            </a:r>
            <a:r>
              <a:rPr lang="en-CA" sz="2000" dirty="0" smtClean="0"/>
              <a:t>)); </a:t>
            </a:r>
          </a:p>
          <a:p>
            <a:pPr marL="0" indent="0">
              <a:buNone/>
            </a:pPr>
            <a:r>
              <a:rPr lang="en-CA" sz="2000" i="1" dirty="0" smtClean="0"/>
              <a:t>OR</a:t>
            </a:r>
            <a:endParaRPr lang="en-CA" sz="2000" i="1" dirty="0"/>
          </a:p>
          <a:p>
            <a:pPr marL="0" indent="0">
              <a:buNone/>
            </a:pPr>
            <a:r>
              <a:rPr lang="en-CA" sz="2000" dirty="0" err="1"/>
              <a:t>config.Routing</a:t>
            </a:r>
            <a:r>
              <a:rPr lang="en-CA" sz="2000" dirty="0"/>
              <a:t>().</a:t>
            </a:r>
            <a:r>
              <a:rPr lang="en-CA" sz="2000" dirty="0" err="1">
                <a:solidFill>
                  <a:srgbClr val="009999"/>
                </a:solidFill>
              </a:rPr>
              <a:t>EndpointInstances</a:t>
            </a:r>
            <a:r>
              <a:rPr lang="en-CA" sz="2000" dirty="0" err="1"/>
              <a:t>.</a:t>
            </a:r>
            <a:r>
              <a:rPr lang="en-CA" sz="2000" dirty="0" err="1">
                <a:solidFill>
                  <a:srgbClr val="009999"/>
                </a:solidFill>
              </a:rPr>
              <a:t>AddStatic</a:t>
            </a:r>
            <a:r>
              <a:rPr lang="en-CA" sz="2000" dirty="0"/>
              <a:t>(minion, </a:t>
            </a:r>
          </a:p>
          <a:p>
            <a:pPr marL="0" indent="0">
              <a:buNone/>
            </a:pPr>
            <a:r>
              <a:rPr lang="en-CA" sz="2000" dirty="0"/>
              <a:t>				</a:t>
            </a:r>
            <a:r>
              <a:rPr lang="en-CA" sz="2000" dirty="0">
                <a:solidFill>
                  <a:schemeClr val="accent5"/>
                </a:solidFill>
              </a:rPr>
              <a:t> new</a:t>
            </a:r>
            <a:r>
              <a:rPr lang="en-CA" sz="2000" dirty="0"/>
              <a:t> </a:t>
            </a:r>
            <a:r>
              <a:rPr lang="en-CA" sz="2000" dirty="0" err="1">
                <a:solidFill>
                  <a:srgbClr val="294983"/>
                </a:solidFill>
              </a:rPr>
              <a:t>EndpointInstanceName</a:t>
            </a:r>
            <a:r>
              <a:rPr lang="en-CA" sz="2000" dirty="0"/>
              <a:t>(</a:t>
            </a:r>
            <a:r>
              <a:rPr lang="en-CA" sz="2000" dirty="0" err="1"/>
              <a:t>minionEndpoint</a:t>
            </a:r>
            <a:r>
              <a:rPr lang="en-CA" sz="2000" dirty="0"/>
              <a:t>, </a:t>
            </a:r>
            <a:r>
              <a:rPr lang="en-CA" sz="2000" dirty="0" smtClean="0">
                <a:solidFill>
                  <a:schemeClr val="accent5"/>
                </a:solidFill>
              </a:rPr>
              <a:t>“1”</a:t>
            </a:r>
            <a:r>
              <a:rPr lang="en-CA" sz="2000" dirty="0" smtClean="0"/>
              <a:t>, </a:t>
            </a:r>
            <a:r>
              <a:rPr lang="en-CA" sz="2000" dirty="0">
                <a:solidFill>
                  <a:schemeClr val="accent5"/>
                </a:solidFill>
              </a:rPr>
              <a:t>null</a:t>
            </a:r>
            <a:r>
              <a:rPr lang="en-CA" sz="2000" dirty="0" smtClean="0"/>
              <a:t>),</a:t>
            </a:r>
          </a:p>
          <a:p>
            <a:pPr marL="0" indent="0">
              <a:buNone/>
            </a:pPr>
            <a:r>
              <a:rPr lang="en-CA" sz="2000" dirty="0"/>
              <a:t>				</a:t>
            </a:r>
            <a:r>
              <a:rPr lang="en-CA" sz="2000" dirty="0">
                <a:solidFill>
                  <a:schemeClr val="accent5"/>
                </a:solidFill>
              </a:rPr>
              <a:t> new</a:t>
            </a:r>
            <a:r>
              <a:rPr lang="en-CA" sz="2000" dirty="0"/>
              <a:t> </a:t>
            </a:r>
            <a:r>
              <a:rPr lang="en-CA" sz="2000" dirty="0" err="1">
                <a:solidFill>
                  <a:srgbClr val="294983"/>
                </a:solidFill>
              </a:rPr>
              <a:t>EndpointInstanceName</a:t>
            </a:r>
            <a:r>
              <a:rPr lang="en-CA" sz="2000" dirty="0"/>
              <a:t>(</a:t>
            </a:r>
            <a:r>
              <a:rPr lang="en-CA" sz="2000" dirty="0" err="1"/>
              <a:t>minionEndpoint</a:t>
            </a:r>
            <a:r>
              <a:rPr lang="en-CA" sz="2000"/>
              <a:t>, </a:t>
            </a:r>
            <a:r>
              <a:rPr lang="en-CA" sz="2000" smtClean="0">
                <a:solidFill>
                  <a:schemeClr val="accent5"/>
                </a:solidFill>
              </a:rPr>
              <a:t>“2”</a:t>
            </a:r>
            <a:r>
              <a:rPr lang="en-CA" sz="2000" smtClean="0"/>
              <a:t>, </a:t>
            </a:r>
            <a:r>
              <a:rPr lang="en-CA" sz="2000" dirty="0">
                <a:solidFill>
                  <a:schemeClr val="accent5"/>
                </a:solidFill>
              </a:rPr>
              <a:t>null</a:t>
            </a:r>
            <a:r>
              <a:rPr lang="en-CA" sz="2000" dirty="0"/>
              <a:t>));</a:t>
            </a:r>
          </a:p>
          <a:p>
            <a:pPr marL="0" indent="0">
              <a:buNone/>
            </a:pPr>
            <a:endParaRPr lang="en-CA" sz="2000" dirty="0"/>
          </a:p>
        </p:txBody>
      </p:sp>
      <p:sp>
        <p:nvSpPr>
          <p:cNvPr id="4" name="Rounded Rectangle 3"/>
          <p:cNvSpPr/>
          <p:nvPr/>
        </p:nvSpPr>
        <p:spPr>
          <a:xfrm>
            <a:off x="571500" y="1644650"/>
            <a:ext cx="10960100" cy="4597400"/>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Tree>
    <p:extLst>
      <p:ext uri="{BB962C8B-B14F-4D97-AF65-F5344CB8AC3E}">
        <p14:creationId xmlns:p14="http://schemas.microsoft.com/office/powerpoint/2010/main" val="379159224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Operation Code: </a:t>
            </a:r>
            <a:r>
              <a:rPr lang="en-CA" dirty="0" smtClean="0"/>
              <a:t>Mini Villain(S)</a:t>
            </a:r>
            <a:endParaRPr lang="en-CA" dirty="0"/>
          </a:p>
        </p:txBody>
      </p:sp>
      <p:sp>
        <p:nvSpPr>
          <p:cNvPr id="16" name="Rectangular Callout 15"/>
          <p:cNvSpPr/>
          <p:nvPr/>
        </p:nvSpPr>
        <p:spPr>
          <a:xfrm>
            <a:off x="4541520" y="1790700"/>
            <a:ext cx="2316480" cy="769620"/>
          </a:xfrm>
          <a:prstGeom prst="wedgeRectCallout">
            <a:avLst>
              <a:gd name="adj1" fmla="val -73146"/>
              <a:gd name="adj2" fmla="val -20530"/>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smtClean="0"/>
              <a:t>Do something naughty!</a:t>
            </a:r>
            <a:endParaRPr lang="en-CA" dirty="0"/>
          </a:p>
        </p:txBody>
      </p:sp>
      <p:sp>
        <p:nvSpPr>
          <p:cNvPr id="17" name="Rectangular Callout 16"/>
          <p:cNvSpPr/>
          <p:nvPr/>
        </p:nvSpPr>
        <p:spPr>
          <a:xfrm>
            <a:off x="5490210" y="2772163"/>
            <a:ext cx="2141220" cy="627503"/>
          </a:xfrm>
          <a:prstGeom prst="wedgeRectCallout">
            <a:avLst>
              <a:gd name="adj1" fmla="val 120448"/>
              <a:gd name="adj2" fmla="val -9623"/>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smtClean="0"/>
              <a:t>Dun!</a:t>
            </a:r>
            <a:endParaRPr lang="en-CA" dirty="0"/>
          </a:p>
        </p:txBody>
      </p:sp>
      <p:sp>
        <p:nvSpPr>
          <p:cNvPr id="18" name="Rectangular Callout 17"/>
          <p:cNvSpPr/>
          <p:nvPr/>
        </p:nvSpPr>
        <p:spPr>
          <a:xfrm>
            <a:off x="4526224" y="3711521"/>
            <a:ext cx="2331776" cy="769620"/>
          </a:xfrm>
          <a:prstGeom prst="wedgeRectCallout">
            <a:avLst>
              <a:gd name="adj1" fmla="val -67808"/>
              <a:gd name="adj2" fmla="val -98747"/>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smtClean="0"/>
              <a:t>Do something naughty!</a:t>
            </a:r>
            <a:endParaRPr lang="en-CA" dirty="0"/>
          </a:p>
        </p:txBody>
      </p:sp>
      <p:sp>
        <p:nvSpPr>
          <p:cNvPr id="20" name="Rectangular Callout 19"/>
          <p:cNvSpPr/>
          <p:nvPr/>
        </p:nvSpPr>
        <p:spPr>
          <a:xfrm>
            <a:off x="5490210" y="4915958"/>
            <a:ext cx="2141220" cy="627503"/>
          </a:xfrm>
          <a:prstGeom prst="wedgeRectCallout">
            <a:avLst>
              <a:gd name="adj1" fmla="val 76320"/>
              <a:gd name="adj2" fmla="val -112842"/>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smtClean="0"/>
              <a:t>Dun!</a:t>
            </a:r>
            <a:endParaRPr lang="en-CA" dirty="0"/>
          </a:p>
        </p:txBody>
      </p:sp>
      <p:pic>
        <p:nvPicPr>
          <p:cNvPr id="10" name="Picture 4" descr="http://vignette1.wikia.nocookie.net/tayothelittlebus/images/9/97/Bob_minions_2015.png/revision/latest?cb=2015080718213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19155" y="4068515"/>
            <a:ext cx="1777787" cy="1909763"/>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vignette4.wikia.nocookie.net/parody/images/5/5b/Kevin_the_minions_2015.jpg/revision/latest?cb=20150507162315"/>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4800" b="92600" l="9884" r="89800"/>
                    </a14:imgEffect>
                  </a14:imgLayer>
                </a14:imgProps>
              </a:ext>
              <a:ext uri="{28A0092B-C50C-407E-A947-70E740481C1C}">
                <a14:useLocalDpi xmlns:a14="http://schemas.microsoft.com/office/drawing/2010/main" val="0"/>
              </a:ext>
            </a:extLst>
          </a:blip>
          <a:srcRect/>
          <a:stretch>
            <a:fillRect/>
          </a:stretch>
        </p:blipFill>
        <p:spPr bwMode="auto">
          <a:xfrm>
            <a:off x="9371317" y="2385641"/>
            <a:ext cx="3804475" cy="40005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http://vignette1.wikia.nocookie.net/despicableme/images/b/ba/Gru.jpg/revision/latest?cb=2013071102395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52303" y="1739900"/>
            <a:ext cx="3734121" cy="4458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66065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Specify instances via endpoint file</a:t>
            </a:r>
            <a:endParaRPr lang="en-CA" dirty="0"/>
          </a:p>
        </p:txBody>
      </p:sp>
      <p:sp>
        <p:nvSpPr>
          <p:cNvPr id="3" name="Content Placeholder 2"/>
          <p:cNvSpPr>
            <a:spLocks noGrp="1"/>
          </p:cNvSpPr>
          <p:nvPr>
            <p:ph idx="1"/>
          </p:nvPr>
        </p:nvSpPr>
        <p:spPr>
          <a:xfrm>
            <a:off x="775252" y="1825625"/>
            <a:ext cx="10614992" cy="4351338"/>
          </a:xfrm>
        </p:spPr>
        <p:txBody>
          <a:bodyPr>
            <a:normAutofit/>
          </a:bodyPr>
          <a:lstStyle/>
          <a:p>
            <a:pPr marL="0" indent="0">
              <a:buNone/>
            </a:pPr>
            <a:r>
              <a:rPr lang="en-CA" sz="2000" dirty="0" err="1">
                <a:solidFill>
                  <a:schemeClr val="accent5"/>
                </a:solidFill>
              </a:rPr>
              <a:t>var</a:t>
            </a:r>
            <a:r>
              <a:rPr lang="en-CA" sz="2000" dirty="0">
                <a:solidFill>
                  <a:schemeClr val="accent5"/>
                </a:solidFill>
              </a:rPr>
              <a:t> </a:t>
            </a:r>
            <a:r>
              <a:rPr lang="en-CA" sz="2000" dirty="0"/>
              <a:t>minion = </a:t>
            </a:r>
            <a:r>
              <a:rPr lang="en-CA" sz="2000" dirty="0">
                <a:solidFill>
                  <a:schemeClr val="accent5"/>
                </a:solidFill>
              </a:rPr>
              <a:t>new</a:t>
            </a:r>
            <a:r>
              <a:rPr lang="en-CA" sz="2000" dirty="0"/>
              <a:t> </a:t>
            </a:r>
            <a:r>
              <a:rPr lang="en-CA" sz="2000" dirty="0" err="1">
                <a:solidFill>
                  <a:srgbClr val="294983"/>
                </a:solidFill>
              </a:rPr>
              <a:t>EndpointName</a:t>
            </a:r>
            <a:r>
              <a:rPr lang="en-CA" sz="2000" dirty="0"/>
              <a:t>(</a:t>
            </a:r>
            <a:r>
              <a:rPr lang="en-CA" sz="2000" dirty="0">
                <a:solidFill>
                  <a:schemeClr val="accent2">
                    <a:lumMod val="75000"/>
                  </a:schemeClr>
                </a:solidFill>
              </a:rPr>
              <a:t>"Minion"</a:t>
            </a:r>
            <a:r>
              <a:rPr lang="en-CA" sz="2000" dirty="0"/>
              <a:t>);            </a:t>
            </a:r>
          </a:p>
          <a:p>
            <a:pPr marL="0" indent="0">
              <a:buNone/>
            </a:pPr>
            <a:endParaRPr lang="en-CA" sz="2000" dirty="0"/>
          </a:p>
          <a:p>
            <a:pPr marL="0" indent="0">
              <a:buNone/>
            </a:pPr>
            <a:r>
              <a:rPr lang="en-CA" sz="2000" dirty="0" err="1"/>
              <a:t>config.</a:t>
            </a:r>
            <a:r>
              <a:rPr lang="en-CA" sz="2000" dirty="0" err="1">
                <a:solidFill>
                  <a:srgbClr val="009999"/>
                </a:solidFill>
              </a:rPr>
              <a:t>Routing</a:t>
            </a:r>
            <a:r>
              <a:rPr lang="en-CA" sz="2000" dirty="0"/>
              <a:t>().</a:t>
            </a:r>
            <a:r>
              <a:rPr lang="en-CA" sz="2000" dirty="0" err="1">
                <a:solidFill>
                  <a:srgbClr val="009999"/>
                </a:solidFill>
              </a:rPr>
              <a:t>UnicastRoutingTable</a:t>
            </a:r>
            <a:r>
              <a:rPr lang="en-CA" sz="2000" dirty="0" err="1"/>
              <a:t>.</a:t>
            </a:r>
            <a:r>
              <a:rPr lang="en-CA" sz="2000" dirty="0" err="1">
                <a:solidFill>
                  <a:srgbClr val="009999"/>
                </a:solidFill>
              </a:rPr>
              <a:t>AddStatic</a:t>
            </a:r>
            <a:r>
              <a:rPr lang="en-CA" sz="2000" dirty="0"/>
              <a:t>(</a:t>
            </a:r>
            <a:r>
              <a:rPr lang="en-CA" sz="2000" dirty="0" err="1">
                <a:solidFill>
                  <a:schemeClr val="accent5"/>
                </a:solidFill>
              </a:rPr>
              <a:t>typeof</a:t>
            </a:r>
            <a:r>
              <a:rPr lang="en-CA" sz="2000" dirty="0"/>
              <a:t>(</a:t>
            </a:r>
            <a:r>
              <a:rPr lang="en-CA" sz="2000" dirty="0" err="1">
                <a:solidFill>
                  <a:srgbClr val="294983"/>
                </a:solidFill>
              </a:rPr>
              <a:t>DoSomethingNaughty</a:t>
            </a:r>
            <a:r>
              <a:rPr lang="en-CA" sz="2000" dirty="0"/>
              <a:t>), minion); </a:t>
            </a:r>
          </a:p>
          <a:p>
            <a:pPr marL="0" indent="0">
              <a:buNone/>
            </a:pPr>
            <a:endParaRPr lang="en-CA" sz="2000" dirty="0" smtClean="0"/>
          </a:p>
          <a:p>
            <a:pPr marL="0" indent="0">
              <a:buNone/>
            </a:pPr>
            <a:r>
              <a:rPr lang="en-CA" sz="2000" dirty="0" err="1"/>
              <a:t>configuration.</a:t>
            </a:r>
            <a:r>
              <a:rPr lang="en-CA" sz="2000" dirty="0" err="1">
                <a:solidFill>
                  <a:srgbClr val="009999"/>
                </a:solidFill>
              </a:rPr>
              <a:t>Routing</a:t>
            </a:r>
            <a:r>
              <a:rPr lang="en-CA" sz="2000" dirty="0"/>
              <a:t>().</a:t>
            </a:r>
            <a:r>
              <a:rPr lang="en-CA" sz="2000" dirty="0" err="1">
                <a:solidFill>
                  <a:srgbClr val="009999"/>
                </a:solidFill>
              </a:rPr>
              <a:t>UseFileBasedEndpointInstanceLists</a:t>
            </a:r>
            <a:r>
              <a:rPr lang="en-CA" sz="2000" dirty="0"/>
              <a:t>().</a:t>
            </a:r>
            <a:r>
              <a:rPr lang="en-CA" sz="2000" dirty="0" err="1">
                <a:solidFill>
                  <a:srgbClr val="009999"/>
                </a:solidFill>
              </a:rPr>
              <a:t>LookForFilesIn</a:t>
            </a:r>
            <a:r>
              <a:rPr lang="en-CA" sz="2000" dirty="0"/>
              <a:t>(</a:t>
            </a:r>
            <a:r>
              <a:rPr lang="en-CA" sz="2000" i="1" dirty="0" smtClean="0"/>
              <a:t>path</a:t>
            </a:r>
            <a:r>
              <a:rPr lang="en-CA" sz="2000" dirty="0" smtClean="0"/>
              <a:t>);</a:t>
            </a:r>
            <a:endParaRPr lang="en-CA" sz="2000" dirty="0"/>
          </a:p>
        </p:txBody>
      </p:sp>
      <p:sp>
        <p:nvSpPr>
          <p:cNvPr id="4" name="Rounded Rectangle 3"/>
          <p:cNvSpPr/>
          <p:nvPr/>
        </p:nvSpPr>
        <p:spPr>
          <a:xfrm>
            <a:off x="571500" y="1644650"/>
            <a:ext cx="10960100" cy="2971800"/>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Tree>
    <p:extLst>
      <p:ext uri="{BB962C8B-B14F-4D97-AF65-F5344CB8AC3E}">
        <p14:creationId xmlns:p14="http://schemas.microsoft.com/office/powerpoint/2010/main" val="139866318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Distribution Policies</a:t>
            </a:r>
            <a:endParaRPr lang="en-CA" dirty="0"/>
          </a:p>
        </p:txBody>
      </p:sp>
      <p:sp>
        <p:nvSpPr>
          <p:cNvPr id="3" name="Content Placeholder 2"/>
          <p:cNvSpPr>
            <a:spLocks noGrp="1"/>
          </p:cNvSpPr>
          <p:nvPr>
            <p:ph idx="1"/>
          </p:nvPr>
        </p:nvSpPr>
        <p:spPr>
          <a:xfrm>
            <a:off x="775252" y="1825625"/>
            <a:ext cx="10614992" cy="4351338"/>
          </a:xfrm>
        </p:spPr>
        <p:txBody>
          <a:bodyPr>
            <a:normAutofit/>
          </a:bodyPr>
          <a:lstStyle/>
          <a:p>
            <a:pPr marL="0" indent="0">
              <a:buNone/>
            </a:pPr>
            <a:r>
              <a:rPr lang="en-CA" sz="2000" dirty="0" err="1"/>
              <a:t>config.</a:t>
            </a:r>
            <a:r>
              <a:rPr lang="en-CA" sz="2000" dirty="0" err="1">
                <a:solidFill>
                  <a:srgbClr val="009999"/>
                </a:solidFill>
              </a:rPr>
              <a:t>Routing</a:t>
            </a:r>
            <a:r>
              <a:rPr lang="en-CA" sz="2000" dirty="0" smtClean="0"/>
              <a:t>().</a:t>
            </a:r>
            <a:r>
              <a:rPr lang="en-CA" sz="2000" dirty="0" err="1">
                <a:solidFill>
                  <a:srgbClr val="009999"/>
                </a:solidFill>
              </a:rPr>
              <a:t>DistributionPolicy</a:t>
            </a:r>
            <a:r>
              <a:rPr lang="en-CA" sz="2000" dirty="0" err="1"/>
              <a:t>.</a:t>
            </a:r>
            <a:r>
              <a:rPr lang="en-CA" sz="2000" dirty="0" err="1">
                <a:solidFill>
                  <a:srgbClr val="009999"/>
                </a:solidFill>
              </a:rPr>
              <a:t>SetDistributionStrategy</a:t>
            </a:r>
            <a:r>
              <a:rPr lang="en-CA" sz="2000" dirty="0" smtClean="0"/>
              <a:t>();</a:t>
            </a:r>
          </a:p>
          <a:p>
            <a:pPr marL="0" indent="0">
              <a:buNone/>
            </a:pPr>
            <a:endParaRPr lang="en-CA" sz="2000" dirty="0"/>
          </a:p>
          <a:p>
            <a:pPr marL="0" indent="0">
              <a:buNone/>
            </a:pPr>
            <a:r>
              <a:rPr lang="en-CA" sz="2000" b="1" dirty="0" err="1" smtClean="0"/>
              <a:t>SetDistributionStrategy</a:t>
            </a:r>
            <a:r>
              <a:rPr lang="en-CA" sz="2000" dirty="0" smtClean="0"/>
              <a:t>(</a:t>
            </a:r>
            <a:r>
              <a:rPr lang="en-CA" sz="2000" dirty="0" err="1" smtClean="0">
                <a:hlinkClick r:id="" tooltip="NServiceBus.Routing.DistributionStrategy"/>
              </a:rPr>
              <a:t>DistributionStrategy</a:t>
            </a:r>
            <a:r>
              <a:rPr lang="en-CA" sz="2000" dirty="0"/>
              <a:t> </a:t>
            </a:r>
            <a:r>
              <a:rPr lang="en-CA" sz="2000" i="1" dirty="0" smtClean="0"/>
              <a:t>strategy</a:t>
            </a:r>
            <a:r>
              <a:rPr lang="en-CA" sz="2000" dirty="0"/>
              <a:t>, </a:t>
            </a:r>
            <a:r>
              <a:rPr lang="en-CA" sz="2000" dirty="0" err="1">
                <a:hlinkClick r:id="" tooltip="System.Func"/>
              </a:rPr>
              <a:t>Func</a:t>
            </a:r>
            <a:r>
              <a:rPr lang="en-CA" sz="2000" dirty="0"/>
              <a:t>&lt;</a:t>
            </a:r>
            <a:r>
              <a:rPr lang="en-CA" sz="2000" dirty="0" err="1">
                <a:hlinkClick r:id="" tooltip="System.Type"/>
              </a:rPr>
              <a:t>Type</a:t>
            </a:r>
            <a:r>
              <a:rPr lang="en-CA" sz="2000" dirty="0" err="1"/>
              <a:t>,</a:t>
            </a:r>
            <a:r>
              <a:rPr lang="en-CA" sz="2000" dirty="0" err="1">
                <a:hlinkClick r:id="" tooltip="System.Boolean"/>
              </a:rPr>
              <a:t>bool</a:t>
            </a:r>
            <a:r>
              <a:rPr lang="en-CA" sz="2000" dirty="0"/>
              <a:t>&gt; </a:t>
            </a:r>
            <a:r>
              <a:rPr lang="en-CA" sz="2000" i="1" dirty="0" err="1"/>
              <a:t>typeMatchingRule</a:t>
            </a:r>
            <a:r>
              <a:rPr lang="en-CA" sz="2000" dirty="0" smtClean="0"/>
              <a:t>)</a:t>
            </a:r>
          </a:p>
          <a:p>
            <a:pPr marL="0" indent="0">
              <a:buNone/>
            </a:pPr>
            <a:endParaRPr lang="en-CA" sz="2000" dirty="0"/>
          </a:p>
          <a:p>
            <a:pPr marL="0" indent="0">
              <a:buNone/>
            </a:pPr>
            <a:r>
              <a:rPr lang="en-CA" sz="2000" dirty="0" err="1">
                <a:solidFill>
                  <a:srgbClr val="294983"/>
                </a:solidFill>
              </a:rPr>
              <a:t>AllInstancesDistributionStrategy</a:t>
            </a:r>
            <a:endParaRPr lang="en-CA" sz="2000" dirty="0">
              <a:solidFill>
                <a:srgbClr val="294983"/>
              </a:solidFill>
            </a:endParaRPr>
          </a:p>
          <a:p>
            <a:pPr marL="0" indent="0">
              <a:buNone/>
            </a:pPr>
            <a:r>
              <a:rPr lang="en-CA" sz="2000" dirty="0" err="1">
                <a:solidFill>
                  <a:srgbClr val="294983"/>
                </a:solidFill>
              </a:rPr>
              <a:t>SingleInstanceRoundRobinDistributionStrategy</a:t>
            </a:r>
            <a:endParaRPr lang="en-CA" sz="2000" dirty="0">
              <a:solidFill>
                <a:srgbClr val="294983"/>
              </a:solidFill>
            </a:endParaRPr>
          </a:p>
          <a:p>
            <a:pPr marL="0" indent="0">
              <a:buNone/>
            </a:pPr>
            <a:r>
              <a:rPr lang="en-CA" sz="2000" dirty="0" err="1">
                <a:solidFill>
                  <a:srgbClr val="294983"/>
                </a:solidFill>
              </a:rPr>
              <a:t>DistributionStrategy</a:t>
            </a:r>
            <a:r>
              <a:rPr lang="en-CA" sz="2000" dirty="0" smtClean="0"/>
              <a:t> =&gt; yours to implement</a:t>
            </a:r>
            <a:endParaRPr lang="en-CA" sz="2000" dirty="0"/>
          </a:p>
        </p:txBody>
      </p:sp>
      <p:sp>
        <p:nvSpPr>
          <p:cNvPr id="4" name="Rounded Rectangle 3"/>
          <p:cNvSpPr/>
          <p:nvPr/>
        </p:nvSpPr>
        <p:spPr>
          <a:xfrm>
            <a:off x="571500" y="1644650"/>
            <a:ext cx="10960100" cy="1587500"/>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Tree>
    <p:extLst>
      <p:ext uri="{BB962C8B-B14F-4D97-AF65-F5344CB8AC3E}">
        <p14:creationId xmlns:p14="http://schemas.microsoft.com/office/powerpoint/2010/main" val="489460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Specify endpoint instances dynamically</a:t>
            </a:r>
            <a:endParaRPr lang="en-CA" dirty="0"/>
          </a:p>
        </p:txBody>
      </p:sp>
      <p:sp>
        <p:nvSpPr>
          <p:cNvPr id="3" name="Content Placeholder 2"/>
          <p:cNvSpPr>
            <a:spLocks noGrp="1"/>
          </p:cNvSpPr>
          <p:nvPr>
            <p:ph idx="1"/>
          </p:nvPr>
        </p:nvSpPr>
        <p:spPr>
          <a:xfrm>
            <a:off x="775252" y="1825625"/>
            <a:ext cx="10614992" cy="4351338"/>
          </a:xfrm>
        </p:spPr>
        <p:txBody>
          <a:bodyPr>
            <a:normAutofit/>
          </a:bodyPr>
          <a:lstStyle/>
          <a:p>
            <a:pPr marL="0" indent="0">
              <a:buNone/>
            </a:pPr>
            <a:r>
              <a:rPr lang="en-CA" sz="2000" dirty="0" err="1"/>
              <a:t>config.</a:t>
            </a:r>
            <a:r>
              <a:rPr lang="en-CA" sz="2000" dirty="0" err="1">
                <a:solidFill>
                  <a:srgbClr val="009999"/>
                </a:solidFill>
              </a:rPr>
              <a:t>Routing</a:t>
            </a:r>
            <a:r>
              <a:rPr lang="en-CA" sz="2000" dirty="0" smtClean="0"/>
              <a:t>().</a:t>
            </a:r>
            <a:r>
              <a:rPr lang="en-CA" sz="2000" dirty="0" err="1">
                <a:solidFill>
                  <a:srgbClr val="009999"/>
                </a:solidFill>
              </a:rPr>
              <a:t>EndpointInstances</a:t>
            </a:r>
            <a:r>
              <a:rPr lang="en-CA" sz="2000" dirty="0" err="1"/>
              <a:t>.</a:t>
            </a:r>
            <a:r>
              <a:rPr lang="en-CA" sz="2000" dirty="0" err="1">
                <a:solidFill>
                  <a:srgbClr val="009999"/>
                </a:solidFill>
              </a:rPr>
              <a:t>AddDynamic</a:t>
            </a:r>
            <a:r>
              <a:rPr lang="en-CA" sz="2000" dirty="0" smtClean="0"/>
              <a:t>();</a:t>
            </a:r>
          </a:p>
          <a:p>
            <a:pPr marL="0" indent="0">
              <a:buNone/>
            </a:pPr>
            <a:endParaRPr lang="en-CA" sz="2000" dirty="0" smtClean="0"/>
          </a:p>
          <a:p>
            <a:pPr marL="0" indent="0">
              <a:buNone/>
            </a:pPr>
            <a:r>
              <a:rPr lang="en-CA" sz="2000" b="1" dirty="0" err="1"/>
              <a:t>AddDynamic</a:t>
            </a:r>
            <a:r>
              <a:rPr lang="en-CA" sz="2000" dirty="0"/>
              <a:t>(</a:t>
            </a:r>
            <a:r>
              <a:rPr lang="en-CA" sz="2000" dirty="0" err="1">
                <a:hlinkClick r:id="" tooltip="System.Func"/>
              </a:rPr>
              <a:t>Func</a:t>
            </a:r>
            <a:r>
              <a:rPr lang="en-CA" sz="2000" dirty="0"/>
              <a:t>&lt;</a:t>
            </a:r>
            <a:r>
              <a:rPr lang="en-CA" sz="2000" dirty="0" err="1">
                <a:hlinkClick r:id="" tooltip="NServiceBus.EndpointName"/>
              </a:rPr>
              <a:t>EndpointName</a:t>
            </a:r>
            <a:r>
              <a:rPr lang="en-CA" sz="2000" dirty="0" err="1"/>
              <a:t>,</a:t>
            </a:r>
            <a:r>
              <a:rPr lang="en-CA" sz="2000" dirty="0" err="1">
                <a:hlinkClick r:id="" tooltip="System.Collections.Generic.IEnumerable"/>
              </a:rPr>
              <a:t>IEnumerable</a:t>
            </a:r>
            <a:r>
              <a:rPr lang="en-CA" sz="2000" dirty="0"/>
              <a:t>&lt;</a:t>
            </a:r>
            <a:r>
              <a:rPr lang="en-CA" sz="2000" dirty="0" err="1">
                <a:hlinkClick r:id="" tooltip="NServiceBus.EndpointInstanceName"/>
              </a:rPr>
              <a:t>EndpointInstanceName</a:t>
            </a:r>
            <a:r>
              <a:rPr lang="en-CA" sz="2000" dirty="0"/>
              <a:t>&gt;&gt; </a:t>
            </a:r>
            <a:r>
              <a:rPr lang="en-CA" sz="2000" i="1" dirty="0" err="1"/>
              <a:t>dynamicRule</a:t>
            </a:r>
            <a:r>
              <a:rPr lang="en-CA" sz="2000" dirty="0" smtClean="0"/>
              <a:t>)</a:t>
            </a:r>
          </a:p>
          <a:p>
            <a:pPr marL="0" indent="0">
              <a:buNone/>
            </a:pPr>
            <a:endParaRPr lang="en-CA" sz="2000" dirty="0"/>
          </a:p>
          <a:p>
            <a:pPr marL="0" indent="0">
              <a:buNone/>
            </a:pPr>
            <a:endParaRPr lang="en-CA" sz="2000" dirty="0"/>
          </a:p>
        </p:txBody>
      </p:sp>
      <p:sp>
        <p:nvSpPr>
          <p:cNvPr id="4" name="Rounded Rectangle 3"/>
          <p:cNvSpPr/>
          <p:nvPr/>
        </p:nvSpPr>
        <p:spPr>
          <a:xfrm>
            <a:off x="571500" y="1644650"/>
            <a:ext cx="10960100" cy="1670050"/>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Tree>
    <p:extLst>
      <p:ext uri="{BB962C8B-B14F-4D97-AF65-F5344CB8AC3E}">
        <p14:creationId xmlns:p14="http://schemas.microsoft.com/office/powerpoint/2010/main" val="134172006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Specify message mapping dynamically</a:t>
            </a:r>
            <a:endParaRPr lang="en-CA" dirty="0"/>
          </a:p>
        </p:txBody>
      </p:sp>
      <p:sp>
        <p:nvSpPr>
          <p:cNvPr id="3" name="Content Placeholder 2"/>
          <p:cNvSpPr>
            <a:spLocks noGrp="1"/>
          </p:cNvSpPr>
          <p:nvPr>
            <p:ph idx="1"/>
          </p:nvPr>
        </p:nvSpPr>
        <p:spPr>
          <a:xfrm>
            <a:off x="775252" y="1825625"/>
            <a:ext cx="10614992" cy="4351338"/>
          </a:xfrm>
        </p:spPr>
        <p:txBody>
          <a:bodyPr>
            <a:normAutofit/>
          </a:bodyPr>
          <a:lstStyle/>
          <a:p>
            <a:pPr marL="0" indent="0">
              <a:buNone/>
            </a:pPr>
            <a:r>
              <a:rPr lang="en-CA" sz="2000" dirty="0" err="1"/>
              <a:t>config.</a:t>
            </a:r>
            <a:r>
              <a:rPr lang="en-CA" sz="2000" dirty="0" err="1">
                <a:solidFill>
                  <a:srgbClr val="009999"/>
                </a:solidFill>
              </a:rPr>
              <a:t>Routing</a:t>
            </a:r>
            <a:r>
              <a:rPr lang="en-CA" sz="2000" dirty="0" smtClean="0"/>
              <a:t>().</a:t>
            </a:r>
            <a:r>
              <a:rPr lang="en-CA" sz="2000" dirty="0" err="1">
                <a:solidFill>
                  <a:srgbClr val="009999"/>
                </a:solidFill>
              </a:rPr>
              <a:t>UnicastRoutingTable</a:t>
            </a:r>
            <a:r>
              <a:rPr lang="en-CA" sz="2000" dirty="0" err="1"/>
              <a:t>.</a:t>
            </a:r>
            <a:r>
              <a:rPr lang="en-CA" sz="2000" dirty="0" err="1">
                <a:solidFill>
                  <a:srgbClr val="009999"/>
                </a:solidFill>
              </a:rPr>
              <a:t>AddDynamic</a:t>
            </a:r>
            <a:r>
              <a:rPr lang="en-CA" sz="2000" dirty="0" smtClean="0"/>
              <a:t>();</a:t>
            </a:r>
            <a:r>
              <a:rPr lang="en-CA" sz="2000" b="1" dirty="0"/>
              <a:t> </a:t>
            </a:r>
            <a:endParaRPr lang="en-CA" sz="2000" b="1" dirty="0" smtClean="0"/>
          </a:p>
          <a:p>
            <a:pPr marL="0" indent="0">
              <a:buNone/>
            </a:pPr>
            <a:endParaRPr lang="en-CA" sz="2000" b="1" dirty="0" smtClean="0"/>
          </a:p>
          <a:p>
            <a:pPr marL="0" indent="0">
              <a:buNone/>
            </a:pPr>
            <a:r>
              <a:rPr lang="en-CA" sz="2000" b="1" dirty="0" err="1" smtClean="0"/>
              <a:t>AddDynamic</a:t>
            </a:r>
            <a:r>
              <a:rPr lang="en-CA" sz="2000" dirty="0" smtClean="0"/>
              <a:t>(</a:t>
            </a:r>
            <a:r>
              <a:rPr lang="en-CA" sz="2000" dirty="0" err="1" smtClean="0">
                <a:hlinkClick r:id="" tooltip="System.Func"/>
              </a:rPr>
              <a:t>Func</a:t>
            </a:r>
            <a:r>
              <a:rPr lang="en-CA" sz="2000" dirty="0" smtClean="0"/>
              <a:t>&lt;</a:t>
            </a:r>
            <a:r>
              <a:rPr lang="en-CA" sz="2000" dirty="0" err="1" smtClean="0">
                <a:hlinkClick r:id="" tooltip="System.Type"/>
              </a:rPr>
              <a:t>Type</a:t>
            </a:r>
            <a:r>
              <a:rPr lang="en-CA" sz="2000" dirty="0" err="1" smtClean="0"/>
              <a:t>,</a:t>
            </a:r>
            <a:r>
              <a:rPr lang="en-CA" sz="2000" dirty="0" err="1" smtClean="0">
                <a:hlinkClick r:id="" tooltip="NServiceBus.Extensibility.ContextBag"/>
              </a:rPr>
              <a:t>ContextBag</a:t>
            </a:r>
            <a:r>
              <a:rPr lang="en-CA" sz="2000" dirty="0" err="1" smtClean="0"/>
              <a:t>,</a:t>
            </a:r>
            <a:r>
              <a:rPr lang="en-CA" sz="2000" dirty="0" err="1" smtClean="0">
                <a:hlinkClick r:id="" tooltip="System.Collections.Generic.IEnumerable"/>
              </a:rPr>
              <a:t>IEnumerable</a:t>
            </a:r>
            <a:r>
              <a:rPr lang="en-CA" sz="2000" dirty="0" smtClean="0"/>
              <a:t>&lt;</a:t>
            </a:r>
            <a:r>
              <a:rPr lang="en-CA" sz="2000" dirty="0" err="1" smtClean="0">
                <a:hlinkClick r:id="" tooltip="NServiceBus.Routing.IUnicastRoute"/>
              </a:rPr>
              <a:t>IUnicastRoute</a:t>
            </a:r>
            <a:r>
              <a:rPr lang="en-CA" sz="2000" dirty="0"/>
              <a:t>&gt;&gt; </a:t>
            </a:r>
            <a:r>
              <a:rPr lang="en-CA" sz="2000" i="1" dirty="0" err="1"/>
              <a:t>dynamicRule</a:t>
            </a:r>
            <a:r>
              <a:rPr lang="en-CA" sz="2000" dirty="0" smtClean="0"/>
              <a:t>)</a:t>
            </a:r>
          </a:p>
        </p:txBody>
      </p:sp>
      <p:sp>
        <p:nvSpPr>
          <p:cNvPr id="4" name="Rounded Rectangle 3"/>
          <p:cNvSpPr/>
          <p:nvPr/>
        </p:nvSpPr>
        <p:spPr>
          <a:xfrm>
            <a:off x="571500" y="1644650"/>
            <a:ext cx="10960100" cy="1720850"/>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spTree>
    <p:extLst>
      <p:ext uri="{BB962C8B-B14F-4D97-AF65-F5344CB8AC3E}">
        <p14:creationId xmlns:p14="http://schemas.microsoft.com/office/powerpoint/2010/main" val="258315814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The sky’s the limit</a:t>
            </a:r>
            <a:endParaRPr lang="en-CA" dirty="0"/>
          </a:p>
        </p:txBody>
      </p:sp>
      <p:pic>
        <p:nvPicPr>
          <p:cNvPr id="44" name="Picture 2" descr="Minion Hello ic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2667" y="3463820"/>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4" descr="Minion Dancing ic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32667" y="4580679"/>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6" descr="Minion Girl ico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24624" y="3463821"/>
            <a:ext cx="1039304" cy="1039304"/>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8" descr="Minion Kungfu ic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85277" y="4580677"/>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10" descr="Minion Duck ico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16581" y="3463820"/>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12" descr="Minion Happy icon"/>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416581" y="4580679"/>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14" descr="Minion Sad icon"/>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416581" y="2346960"/>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18" descr="Minion Crazy icon"/>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262016" y="4580679"/>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20" descr="Minion Shy icon"/>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308538" y="4580679"/>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22" descr="Minion Superman icon"/>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524624" y="4580678"/>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24" descr="Minion Big icon"/>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381626" y="3463820"/>
            <a:ext cx="841729" cy="1039305"/>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26" descr="Minion Playing Golf icon"/>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308538" y="2346960"/>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28" descr="Minion Shout icon"/>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0262016" y="2346960"/>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30" descr="Minion Amazed icon"/>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0262016" y="3463820"/>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32" descr="Minion Cake icon"/>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215735" y="3463820"/>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36" descr="Minion Maid icon"/>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200495" y="2346960"/>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38" descr="Minion Fruits icon"/>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5632667" y="2346960"/>
            <a:ext cx="1039304" cy="1039305"/>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40" descr="Minion Curious icon"/>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6524624" y="2346960"/>
            <a:ext cx="1039304" cy="1039305"/>
          </a:xfrm>
          <a:prstGeom prst="rect">
            <a:avLst/>
          </a:prstGeom>
          <a:noFill/>
          <a:extLst>
            <a:ext uri="{909E8E84-426E-40DD-AFC4-6F175D3DCCD1}">
              <a14:hiddenFill xmlns:a14="http://schemas.microsoft.com/office/drawing/2010/main">
                <a:solidFill>
                  <a:srgbClr val="FFFFFF"/>
                </a:solidFill>
              </a14:hiddenFill>
            </a:ext>
          </a:extLst>
        </p:spPr>
      </p:pic>
      <p:sp>
        <p:nvSpPr>
          <p:cNvPr id="79" name="Rectangular Callout 78"/>
          <p:cNvSpPr/>
          <p:nvPr/>
        </p:nvSpPr>
        <p:spPr>
          <a:xfrm>
            <a:off x="3410179" y="1948604"/>
            <a:ext cx="1977161" cy="1257300"/>
          </a:xfrm>
          <a:prstGeom prst="wedgeRectCallout">
            <a:avLst>
              <a:gd name="adj1" fmla="val -73146"/>
              <a:gd name="adj2" fmla="val -20530"/>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smtClean="0"/>
              <a:t>Minions, let’s show them!</a:t>
            </a:r>
            <a:endParaRPr lang="en-CA" dirty="0"/>
          </a:p>
        </p:txBody>
      </p:sp>
      <p:pic>
        <p:nvPicPr>
          <p:cNvPr id="23" name="Picture 6" descr="http://vignette1.wikia.nocookie.net/despicableme/images/b/ba/Gru.jpg/revision/latest?cb=20130711023954"/>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435073" y="1754146"/>
            <a:ext cx="3734121" cy="4458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87416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uss to the left" descr="https://upload.wikimedia.org/wikipedia/en/7/74/Pussboot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5073" y="2093912"/>
            <a:ext cx="4181853" cy="4059238"/>
          </a:xfrm>
          <a:prstGeom prst="rect">
            <a:avLst/>
          </a:prstGeom>
          <a:noFill/>
          <a:extLst>
            <a:ext uri="{909E8E84-426E-40DD-AFC4-6F175D3DCCD1}">
              <a14:hiddenFill xmlns:a14="http://schemas.microsoft.com/office/drawing/2010/main">
                <a:solidFill>
                  <a:srgbClr val="FFFFFF"/>
                </a:solidFill>
              </a14:hiddenFill>
            </a:ext>
          </a:extLst>
        </p:spPr>
      </p:pic>
      <p:pic>
        <p:nvPicPr>
          <p:cNvPr id="5" name="Puss to the right" descr="https://upload.wikimedia.org/wikipedia/en/7/74/Pussboot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5074" y="2093912"/>
            <a:ext cx="4181853" cy="4059238"/>
          </a:xfrm>
          <a:prstGeom prst="rect">
            <a:avLst/>
          </a:prstGeom>
          <a:noFill/>
          <a:extLst>
            <a:ext uri="{909E8E84-426E-40DD-AFC4-6F175D3DCCD1}">
              <a14:hiddenFill xmlns:a14="http://schemas.microsoft.com/office/drawing/2010/main">
                <a:solidFill>
                  <a:srgbClr val="FFFFFF"/>
                </a:solidFill>
              </a14:hiddenFill>
            </a:ext>
          </a:extLst>
        </p:spPr>
      </p:pic>
      <p:pic>
        <p:nvPicPr>
          <p:cNvPr id="5128" name="Original Puss" descr="https://upload.wikimedia.org/wikipedia/en/7/74/Pussboot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5074" y="2093912"/>
            <a:ext cx="4181853" cy="405923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CA" dirty="0" smtClean="0"/>
              <a:t>From Hero</a:t>
            </a:r>
            <a:endParaRPr lang="en-CA" dirty="0"/>
          </a:p>
        </p:txBody>
      </p:sp>
    </p:spTree>
    <p:extLst>
      <p:ext uri="{BB962C8B-B14F-4D97-AF65-F5344CB8AC3E}">
        <p14:creationId xmlns:p14="http://schemas.microsoft.com/office/powerpoint/2010/main" val="4022984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0 0 L 0.25 0 E" pathEditMode="relative" ptsTypes="">
                                      <p:cBhvr>
                                        <p:cTn id="6" dur="2000" fill="hold"/>
                                        <p:tgtEl>
                                          <p:spTgt spid="5"/>
                                        </p:tgtEl>
                                        <p:attrNameLst>
                                          <p:attrName>ppt_x</p:attrName>
                                          <p:attrName>ppt_y</p:attrName>
                                        </p:attrNameLst>
                                      </p:cBhvr>
                                    </p:animMotion>
                                  </p:childTnLst>
                                </p:cTn>
                              </p:par>
                              <p:par>
                                <p:cTn id="7" presetID="35" presetClass="path" presetSubtype="0" accel="50000" decel="50000" fill="hold" nodeType="withEffect">
                                  <p:stCondLst>
                                    <p:cond delay="0"/>
                                  </p:stCondLst>
                                  <p:childTnLst>
                                    <p:animMotion origin="layout" path="M 0 0 L -0.25 0 E" pathEditMode="relative" ptsTypes="">
                                      <p:cBhvr>
                                        <p:cTn id="8" dur="2000" fill="hold"/>
                                        <p:tgtEl>
                                          <p:spTgt spid="6"/>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Are we there yet?</a:t>
            </a:r>
            <a:endParaRPr lang="en-CA" dirty="0"/>
          </a:p>
        </p:txBody>
      </p:sp>
      <p:pic>
        <p:nvPicPr>
          <p:cNvPr id="4" name="Picture 2" descr="http://i.stack.imgur.com/Gd0Xq.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8527" y="1394461"/>
            <a:ext cx="7776993" cy="5233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321092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3960" y="1902740"/>
            <a:ext cx="6377940" cy="1325563"/>
          </a:xfrm>
        </p:spPr>
        <p:txBody>
          <a:bodyPr>
            <a:noAutofit/>
          </a:bodyPr>
          <a:lstStyle/>
          <a:p>
            <a:r>
              <a:rPr lang="en-CA" sz="13800" dirty="0" smtClean="0"/>
              <a:t>Almost</a:t>
            </a:r>
            <a:endParaRPr lang="en-CA" sz="13800" dirty="0"/>
          </a:p>
        </p:txBody>
      </p:sp>
      <p:pic>
        <p:nvPicPr>
          <p:cNvPr id="7170" name="Picture 2" descr="https://s-media-cache-ak0.pinimg.com/236x/1f/0a/ec/1f0aeccdf8dc38037cebf6ec3ed2943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5595" y="2565522"/>
            <a:ext cx="4256405" cy="4292478"/>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txBox="1">
            <a:spLocks/>
          </p:cNvSpPr>
          <p:nvPr/>
        </p:nvSpPr>
        <p:spPr>
          <a:xfrm>
            <a:off x="2019300" y="3228303"/>
            <a:ext cx="637794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8800" dirty="0" smtClean="0"/>
              <a:t>just not yet</a:t>
            </a:r>
            <a:endParaRPr lang="en-CA" sz="8800" dirty="0"/>
          </a:p>
        </p:txBody>
      </p:sp>
    </p:spTree>
    <p:extLst>
      <p:ext uri="{BB962C8B-B14F-4D97-AF65-F5344CB8AC3E}">
        <p14:creationId xmlns:p14="http://schemas.microsoft.com/office/powerpoint/2010/main" val="734741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vignette3.wikia.nocookie.net/despicableme/images/5/50/Wiki-background/revision/latest?cb=2015072023231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65125"/>
            <a:ext cx="12192000" cy="7620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8200" y="58670"/>
            <a:ext cx="10515600" cy="734210"/>
          </a:xfrm>
        </p:spPr>
        <p:txBody>
          <a:bodyPr/>
          <a:lstStyle/>
          <a:p>
            <a:r>
              <a:rPr lang="en-CA" dirty="0" smtClean="0"/>
              <a:t>Keep calm: WIP</a:t>
            </a:r>
            <a:endParaRPr lang="en-CA" dirty="0"/>
          </a:p>
        </p:txBody>
      </p:sp>
    </p:spTree>
    <p:extLst>
      <p:ext uri="{BB962C8B-B14F-4D97-AF65-F5344CB8AC3E}">
        <p14:creationId xmlns:p14="http://schemas.microsoft.com/office/powerpoint/2010/main" val="12110418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2766219"/>
            <a:ext cx="8328660" cy="1325563"/>
          </a:xfrm>
        </p:spPr>
        <p:txBody>
          <a:bodyPr>
            <a:noAutofit/>
          </a:bodyPr>
          <a:lstStyle/>
          <a:p>
            <a:r>
              <a:rPr lang="en-CA" sz="13800" dirty="0" smtClean="0"/>
              <a:t>Thank</a:t>
            </a:r>
            <a:r>
              <a:rPr lang="en-CA" sz="9600" dirty="0" smtClean="0"/>
              <a:t> </a:t>
            </a:r>
            <a:r>
              <a:rPr lang="en-CA" sz="13800" dirty="0" smtClean="0"/>
              <a:t>You</a:t>
            </a:r>
            <a:endParaRPr lang="en-CA" sz="9600" dirty="0"/>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51596" y="117948"/>
            <a:ext cx="3804108" cy="912481"/>
          </a:xfrm>
          <a:prstGeom prst="rect">
            <a:avLst/>
          </a:prstGeom>
        </p:spPr>
      </p:pic>
      <p:sp>
        <p:nvSpPr>
          <p:cNvPr id="9" name="Subtitle 2"/>
          <p:cNvSpPr txBox="1">
            <a:spLocks/>
          </p:cNvSpPr>
          <p:nvPr/>
        </p:nvSpPr>
        <p:spPr>
          <a:xfrm>
            <a:off x="2435428" y="4254500"/>
            <a:ext cx="3786302" cy="38862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2000" smtClean="0"/>
              <a:t>sean.feldman@particular.net</a:t>
            </a:r>
          </a:p>
          <a:p>
            <a:pPr marL="0" indent="0">
              <a:buNone/>
            </a:pPr>
            <a:r>
              <a:rPr lang="en-CA" sz="2000" smtClean="0"/>
              <a:t>@sfeldman</a:t>
            </a:r>
            <a:endParaRPr lang="en-CA" sz="2000" dirty="0"/>
          </a:p>
        </p:txBody>
      </p:sp>
    </p:spTree>
    <p:extLst>
      <p:ext uri="{BB962C8B-B14F-4D97-AF65-F5344CB8AC3E}">
        <p14:creationId xmlns:p14="http://schemas.microsoft.com/office/powerpoint/2010/main" val="2597199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To Villain</a:t>
            </a:r>
            <a:endParaRPr lang="en-CA" dirty="0"/>
          </a:p>
        </p:txBody>
      </p:sp>
      <p:pic>
        <p:nvPicPr>
          <p:cNvPr id="1026" name="Picture 2" descr="https://encrypted-tbn1.gstatic.com/images?q=tbn:ANd9GcR65H7OTmMBluHFsZJjsucr1fOcbAfhZsbELs_UGizWDiJsn_uB"/>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4900" y="1283531"/>
            <a:ext cx="7442201" cy="557447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stretch>
            <a:fillRect/>
          </a:stretch>
        </p:blipFill>
        <p:spPr>
          <a:xfrm>
            <a:off x="4191808" y="4040368"/>
            <a:ext cx="2903507" cy="1949465"/>
          </a:xfrm>
          <a:prstGeom prst="rect">
            <a:avLst/>
          </a:prstGeom>
        </p:spPr>
      </p:pic>
    </p:spTree>
    <p:extLst>
      <p:ext uri="{BB962C8B-B14F-4D97-AF65-F5344CB8AC3E}">
        <p14:creationId xmlns:p14="http://schemas.microsoft.com/office/powerpoint/2010/main" val="26570125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To Villain</a:t>
            </a:r>
            <a:endParaRPr lang="en-CA" dirty="0"/>
          </a:p>
        </p:txBody>
      </p:sp>
      <p:pic>
        <p:nvPicPr>
          <p:cNvPr id="3076" name="Picture 4" descr="https://nintendobserver.files.wordpress.com/2015/11/dela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9450" y="2373768"/>
            <a:ext cx="5676900" cy="322897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26351" y="2419350"/>
            <a:ext cx="4601999" cy="4787900"/>
          </a:xfrm>
          <a:prstGeom prst="rect">
            <a:avLst/>
          </a:prstGeom>
        </p:spPr>
      </p:pic>
    </p:spTree>
    <p:extLst>
      <p:ext uri="{BB962C8B-B14F-4D97-AF65-F5344CB8AC3E}">
        <p14:creationId xmlns:p14="http://schemas.microsoft.com/office/powerpoint/2010/main" val="39292878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To Villain</a:t>
            </a:r>
            <a:endParaRPr lang="en-CA" dirty="0"/>
          </a:p>
        </p:txBody>
      </p:sp>
      <p:sp>
        <p:nvSpPr>
          <p:cNvPr id="5" name="Cloud Callout 4"/>
          <p:cNvSpPr/>
          <p:nvPr/>
        </p:nvSpPr>
        <p:spPr>
          <a:xfrm>
            <a:off x="7321731" y="1324349"/>
            <a:ext cx="1853682" cy="1113584"/>
          </a:xfrm>
          <a:prstGeom prst="cloudCallout">
            <a:avLst>
              <a:gd name="adj1" fmla="val -71978"/>
              <a:gd name="adj2" fmla="val 41695"/>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CA" dirty="0" smtClean="0"/>
              <a:t>Scale me</a:t>
            </a:r>
          </a:p>
          <a:p>
            <a:pPr algn="ctr"/>
            <a:r>
              <a:rPr lang="en-CA" dirty="0" smtClean="0"/>
              <a:t>…if you dare</a:t>
            </a:r>
            <a:endParaRPr lang="en-CA"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34001" y="1690688"/>
            <a:ext cx="4601999" cy="4787900"/>
          </a:xfrm>
          <a:prstGeom prst="rect">
            <a:avLst/>
          </a:prstGeom>
        </p:spPr>
      </p:pic>
    </p:spTree>
    <p:extLst>
      <p:ext uri="{BB962C8B-B14F-4D97-AF65-F5344CB8AC3E}">
        <p14:creationId xmlns:p14="http://schemas.microsoft.com/office/powerpoint/2010/main" val="2157155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Arrow Connector 10"/>
          <p:cNvCxnSpPr>
            <a:stCxn id="5" idx="2"/>
            <a:endCxn id="6" idx="0"/>
          </p:cNvCxnSpPr>
          <p:nvPr/>
        </p:nvCxnSpPr>
        <p:spPr>
          <a:xfrm flipH="1">
            <a:off x="2994509" y="3185260"/>
            <a:ext cx="2364723" cy="878067"/>
          </a:xfrm>
          <a:prstGeom prst="straightConnector1">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13" name="Straight Arrow Connector 12"/>
          <p:cNvCxnSpPr>
            <a:stCxn id="5" idx="2"/>
            <a:endCxn id="8" idx="0"/>
          </p:cNvCxnSpPr>
          <p:nvPr/>
        </p:nvCxnSpPr>
        <p:spPr>
          <a:xfrm>
            <a:off x="5359232" y="3185260"/>
            <a:ext cx="0" cy="878067"/>
          </a:xfrm>
          <a:prstGeom prst="straightConnector1">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15" name="Straight Arrow Connector 14"/>
          <p:cNvCxnSpPr>
            <a:stCxn id="5" idx="2"/>
            <a:endCxn id="9" idx="0"/>
          </p:cNvCxnSpPr>
          <p:nvPr/>
        </p:nvCxnSpPr>
        <p:spPr>
          <a:xfrm>
            <a:off x="5359232" y="3185260"/>
            <a:ext cx="2364723" cy="878067"/>
          </a:xfrm>
          <a:prstGeom prst="straightConnector1">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grpSp>
        <p:nvGrpSpPr>
          <p:cNvPr id="20" name="Incoming message to Worker"/>
          <p:cNvGrpSpPr/>
          <p:nvPr/>
        </p:nvGrpSpPr>
        <p:grpSpPr>
          <a:xfrm>
            <a:off x="5359231" y="3425596"/>
            <a:ext cx="470640" cy="599876"/>
            <a:chOff x="5359231" y="3425596"/>
            <a:chExt cx="470640" cy="599876"/>
          </a:xfrm>
        </p:grpSpPr>
        <p:cxnSp>
          <p:nvCxnSpPr>
            <p:cNvPr id="38" name="Incoming message to Worker (arrow)"/>
            <p:cNvCxnSpPr/>
            <p:nvPr/>
          </p:nvCxnSpPr>
          <p:spPr>
            <a:xfrm>
              <a:off x="5359231" y="3425596"/>
              <a:ext cx="0" cy="599876"/>
            </a:xfrm>
            <a:prstGeom prst="straightConnector1">
              <a:avLst/>
            </a:prstGeom>
            <a:ln w="76200">
              <a:tailEnd type="triangle"/>
            </a:ln>
          </p:spPr>
          <p:style>
            <a:lnRef idx="3">
              <a:schemeClr val="accent1"/>
            </a:lnRef>
            <a:fillRef idx="0">
              <a:schemeClr val="accent1"/>
            </a:fillRef>
            <a:effectRef idx="2">
              <a:schemeClr val="accent1"/>
            </a:effectRef>
            <a:fontRef idx="minor">
              <a:schemeClr val="tx1"/>
            </a:fontRef>
          </p:style>
        </p:cxnSp>
        <p:grpSp>
          <p:nvGrpSpPr>
            <p:cNvPr id="40" name="Incoming message to Worker"/>
            <p:cNvGrpSpPr/>
            <p:nvPr/>
          </p:nvGrpSpPr>
          <p:grpSpPr>
            <a:xfrm>
              <a:off x="5467069" y="3610374"/>
              <a:ext cx="362802" cy="243749"/>
              <a:chOff x="1800000" y="1913578"/>
              <a:chExt cx="689200" cy="416872"/>
            </a:xfrm>
          </p:grpSpPr>
          <p:sp>
            <p:nvSpPr>
              <p:cNvPr id="41" name="Rectangle 40"/>
              <p:cNvSpPr/>
              <p:nvPr/>
            </p:nvSpPr>
            <p:spPr>
              <a:xfrm>
                <a:off x="1803400" y="1913578"/>
                <a:ext cx="685800" cy="416872"/>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en-CA"/>
              </a:p>
            </p:txBody>
          </p:sp>
          <p:cxnSp>
            <p:nvCxnSpPr>
              <p:cNvPr id="42" name="Straight Connector 41"/>
              <p:cNvCxnSpPr/>
              <p:nvPr/>
            </p:nvCxnSpPr>
            <p:spPr>
              <a:xfrm>
                <a:off x="1800000" y="1913578"/>
                <a:ext cx="351000" cy="172622"/>
              </a:xfrm>
              <a:prstGeom prst="line">
                <a:avLst/>
              </a:prstGeom>
              <a:ln/>
            </p:spPr>
            <p:style>
              <a:lnRef idx="3">
                <a:schemeClr val="lt1"/>
              </a:lnRef>
              <a:fillRef idx="1">
                <a:schemeClr val="accent1"/>
              </a:fillRef>
              <a:effectRef idx="1">
                <a:schemeClr val="accent1"/>
              </a:effectRef>
              <a:fontRef idx="minor">
                <a:schemeClr val="lt1"/>
              </a:fontRef>
            </p:style>
          </p:cxnSp>
          <p:cxnSp>
            <p:nvCxnSpPr>
              <p:cNvPr id="43" name="Straight Connector 42"/>
              <p:cNvCxnSpPr/>
              <p:nvPr/>
            </p:nvCxnSpPr>
            <p:spPr>
              <a:xfrm flipH="1">
                <a:off x="2151000" y="1913578"/>
                <a:ext cx="338200" cy="172622"/>
              </a:xfrm>
              <a:prstGeom prst="line">
                <a:avLst/>
              </a:prstGeom>
              <a:ln/>
            </p:spPr>
            <p:style>
              <a:lnRef idx="3">
                <a:schemeClr val="lt1"/>
              </a:lnRef>
              <a:fillRef idx="1">
                <a:schemeClr val="accent1"/>
              </a:fillRef>
              <a:effectRef idx="1">
                <a:schemeClr val="accent1"/>
              </a:effectRef>
              <a:fontRef idx="minor">
                <a:schemeClr val="lt1"/>
              </a:fontRef>
            </p:style>
          </p:cxnSp>
        </p:grpSp>
      </p:grpSp>
      <p:grpSp>
        <p:nvGrpSpPr>
          <p:cNvPr id="17" name="Ready Message 3"/>
          <p:cNvGrpSpPr/>
          <p:nvPr/>
        </p:nvGrpSpPr>
        <p:grpSpPr>
          <a:xfrm>
            <a:off x="6176353" y="3375129"/>
            <a:ext cx="966689" cy="464235"/>
            <a:chOff x="6176353" y="3375129"/>
            <a:chExt cx="966689" cy="464235"/>
          </a:xfrm>
        </p:grpSpPr>
        <p:cxnSp>
          <p:nvCxnSpPr>
            <p:cNvPr id="22" name="ReadyMessage from Worker 3 (arrow)"/>
            <p:cNvCxnSpPr/>
            <p:nvPr/>
          </p:nvCxnSpPr>
          <p:spPr>
            <a:xfrm flipH="1" flipV="1">
              <a:off x="6176353" y="3497004"/>
              <a:ext cx="966689" cy="342360"/>
            </a:xfrm>
            <a:prstGeom prst="straightConnector1">
              <a:avLst/>
            </a:prstGeom>
            <a:ln w="76200">
              <a:tailEnd type="triangle"/>
            </a:ln>
          </p:spPr>
          <p:style>
            <a:lnRef idx="3">
              <a:schemeClr val="accent3"/>
            </a:lnRef>
            <a:fillRef idx="0">
              <a:schemeClr val="accent3"/>
            </a:fillRef>
            <a:effectRef idx="2">
              <a:schemeClr val="accent3"/>
            </a:effectRef>
            <a:fontRef idx="minor">
              <a:schemeClr val="tx1"/>
            </a:fontRef>
          </p:style>
        </p:cxnSp>
        <p:grpSp>
          <p:nvGrpSpPr>
            <p:cNvPr id="30" name="ReadyMessage from Worker 3"/>
            <p:cNvGrpSpPr/>
            <p:nvPr/>
          </p:nvGrpSpPr>
          <p:grpSpPr>
            <a:xfrm>
              <a:off x="6717581" y="3375129"/>
              <a:ext cx="362802" cy="243749"/>
              <a:chOff x="1800000" y="1913578"/>
              <a:chExt cx="689200" cy="416872"/>
            </a:xfrm>
          </p:grpSpPr>
          <p:sp>
            <p:nvSpPr>
              <p:cNvPr id="31" name="Rectangle 30"/>
              <p:cNvSpPr/>
              <p:nvPr/>
            </p:nvSpPr>
            <p:spPr>
              <a:xfrm>
                <a:off x="1803400" y="1913578"/>
                <a:ext cx="685800" cy="416872"/>
              </a:xfrm>
              <a:prstGeom prst="rect">
                <a:avLst/>
              </a:prstGeom>
              <a:ln/>
            </p:spPr>
            <p:style>
              <a:lnRef idx="3">
                <a:schemeClr val="lt1"/>
              </a:lnRef>
              <a:fillRef idx="1">
                <a:schemeClr val="accent3"/>
              </a:fillRef>
              <a:effectRef idx="1">
                <a:schemeClr val="accent3"/>
              </a:effectRef>
              <a:fontRef idx="minor">
                <a:schemeClr val="lt1"/>
              </a:fontRef>
            </p:style>
            <p:txBody>
              <a:bodyPr rtlCol="0" anchor="ctr"/>
              <a:lstStyle/>
              <a:p>
                <a:pPr algn="ctr"/>
                <a:endParaRPr lang="en-CA"/>
              </a:p>
            </p:txBody>
          </p:sp>
          <p:cxnSp>
            <p:nvCxnSpPr>
              <p:cNvPr id="32" name="Straight Connector 31"/>
              <p:cNvCxnSpPr/>
              <p:nvPr/>
            </p:nvCxnSpPr>
            <p:spPr>
              <a:xfrm>
                <a:off x="1800000" y="1913578"/>
                <a:ext cx="351000" cy="172622"/>
              </a:xfrm>
              <a:prstGeom prst="line">
                <a:avLst/>
              </a:prstGeom>
              <a:ln/>
            </p:spPr>
            <p:style>
              <a:lnRef idx="3">
                <a:schemeClr val="lt1"/>
              </a:lnRef>
              <a:fillRef idx="1">
                <a:schemeClr val="accent3"/>
              </a:fillRef>
              <a:effectRef idx="1">
                <a:schemeClr val="accent3"/>
              </a:effectRef>
              <a:fontRef idx="minor">
                <a:schemeClr val="lt1"/>
              </a:fontRef>
            </p:style>
          </p:cxnSp>
          <p:cxnSp>
            <p:nvCxnSpPr>
              <p:cNvPr id="33" name="Straight Connector 32"/>
              <p:cNvCxnSpPr/>
              <p:nvPr/>
            </p:nvCxnSpPr>
            <p:spPr>
              <a:xfrm flipH="1">
                <a:off x="2151000" y="1913578"/>
                <a:ext cx="338200" cy="172622"/>
              </a:xfrm>
              <a:prstGeom prst="line">
                <a:avLst/>
              </a:prstGeom>
              <a:ln/>
            </p:spPr>
            <p:style>
              <a:lnRef idx="3">
                <a:schemeClr val="lt1"/>
              </a:lnRef>
              <a:fillRef idx="1">
                <a:schemeClr val="accent3"/>
              </a:fillRef>
              <a:effectRef idx="1">
                <a:schemeClr val="accent3"/>
              </a:effectRef>
              <a:fontRef idx="minor">
                <a:schemeClr val="lt1"/>
              </a:fontRef>
            </p:style>
          </p:cxnSp>
        </p:grpSp>
      </p:grpSp>
      <p:grpSp>
        <p:nvGrpSpPr>
          <p:cNvPr id="14" name="Ready Message 2"/>
          <p:cNvGrpSpPr/>
          <p:nvPr/>
        </p:nvGrpSpPr>
        <p:grpSpPr>
          <a:xfrm>
            <a:off x="5368407" y="3375129"/>
            <a:ext cx="461464" cy="446734"/>
            <a:chOff x="5368407" y="3375129"/>
            <a:chExt cx="461464" cy="446734"/>
          </a:xfrm>
        </p:grpSpPr>
        <p:cxnSp>
          <p:nvCxnSpPr>
            <p:cNvPr id="24" name="ReadyMessage from Worker 2 (arrow)"/>
            <p:cNvCxnSpPr/>
            <p:nvPr/>
          </p:nvCxnSpPr>
          <p:spPr>
            <a:xfrm flipV="1">
              <a:off x="5368407" y="3398885"/>
              <a:ext cx="2" cy="422978"/>
            </a:xfrm>
            <a:prstGeom prst="straightConnector1">
              <a:avLst/>
            </a:prstGeom>
            <a:ln w="76200">
              <a:tailEnd type="triangle"/>
            </a:ln>
          </p:spPr>
          <p:style>
            <a:lnRef idx="3">
              <a:schemeClr val="accent3"/>
            </a:lnRef>
            <a:fillRef idx="0">
              <a:schemeClr val="accent3"/>
            </a:fillRef>
            <a:effectRef idx="2">
              <a:schemeClr val="accent3"/>
            </a:effectRef>
            <a:fontRef idx="minor">
              <a:schemeClr val="tx1"/>
            </a:fontRef>
          </p:style>
        </p:cxnSp>
        <p:grpSp>
          <p:nvGrpSpPr>
            <p:cNvPr id="34" name="ReadyMessage from Worker 2"/>
            <p:cNvGrpSpPr/>
            <p:nvPr/>
          </p:nvGrpSpPr>
          <p:grpSpPr>
            <a:xfrm>
              <a:off x="5467069" y="3375129"/>
              <a:ext cx="362802" cy="243749"/>
              <a:chOff x="1800000" y="1913578"/>
              <a:chExt cx="689200" cy="416872"/>
            </a:xfrm>
          </p:grpSpPr>
          <p:sp>
            <p:nvSpPr>
              <p:cNvPr id="35" name="Rectangle 34"/>
              <p:cNvSpPr/>
              <p:nvPr/>
            </p:nvSpPr>
            <p:spPr>
              <a:xfrm>
                <a:off x="1803400" y="1913578"/>
                <a:ext cx="685800" cy="416872"/>
              </a:xfrm>
              <a:prstGeom prst="rect">
                <a:avLst/>
              </a:prstGeom>
              <a:ln/>
            </p:spPr>
            <p:style>
              <a:lnRef idx="3">
                <a:schemeClr val="lt1"/>
              </a:lnRef>
              <a:fillRef idx="1">
                <a:schemeClr val="accent3"/>
              </a:fillRef>
              <a:effectRef idx="1">
                <a:schemeClr val="accent3"/>
              </a:effectRef>
              <a:fontRef idx="minor">
                <a:schemeClr val="lt1"/>
              </a:fontRef>
            </p:style>
            <p:txBody>
              <a:bodyPr rtlCol="0" anchor="ctr"/>
              <a:lstStyle/>
              <a:p>
                <a:pPr algn="ctr"/>
                <a:endParaRPr lang="en-CA"/>
              </a:p>
            </p:txBody>
          </p:sp>
          <p:cxnSp>
            <p:nvCxnSpPr>
              <p:cNvPr id="36" name="Straight Connector 35"/>
              <p:cNvCxnSpPr/>
              <p:nvPr/>
            </p:nvCxnSpPr>
            <p:spPr>
              <a:xfrm>
                <a:off x="1800000" y="1913578"/>
                <a:ext cx="351000" cy="172622"/>
              </a:xfrm>
              <a:prstGeom prst="line">
                <a:avLst/>
              </a:prstGeom>
              <a:ln/>
            </p:spPr>
            <p:style>
              <a:lnRef idx="3">
                <a:schemeClr val="lt1"/>
              </a:lnRef>
              <a:fillRef idx="1">
                <a:schemeClr val="accent3"/>
              </a:fillRef>
              <a:effectRef idx="1">
                <a:schemeClr val="accent3"/>
              </a:effectRef>
              <a:fontRef idx="minor">
                <a:schemeClr val="lt1"/>
              </a:fontRef>
            </p:style>
          </p:cxnSp>
          <p:cxnSp>
            <p:nvCxnSpPr>
              <p:cNvPr id="37" name="Straight Connector 36"/>
              <p:cNvCxnSpPr/>
              <p:nvPr/>
            </p:nvCxnSpPr>
            <p:spPr>
              <a:xfrm flipH="1">
                <a:off x="2151000" y="1913578"/>
                <a:ext cx="338200" cy="172622"/>
              </a:xfrm>
              <a:prstGeom prst="line">
                <a:avLst/>
              </a:prstGeom>
              <a:ln/>
            </p:spPr>
            <p:style>
              <a:lnRef idx="3">
                <a:schemeClr val="lt1"/>
              </a:lnRef>
              <a:fillRef idx="1">
                <a:schemeClr val="accent3"/>
              </a:fillRef>
              <a:effectRef idx="1">
                <a:schemeClr val="accent3"/>
              </a:effectRef>
              <a:fontRef idx="minor">
                <a:schemeClr val="lt1"/>
              </a:fontRef>
            </p:style>
          </p:cxnSp>
        </p:grpSp>
      </p:grpSp>
      <p:grpSp>
        <p:nvGrpSpPr>
          <p:cNvPr id="10" name="Ready Message 1"/>
          <p:cNvGrpSpPr/>
          <p:nvPr/>
        </p:nvGrpSpPr>
        <p:grpSpPr>
          <a:xfrm>
            <a:off x="3565833" y="3375129"/>
            <a:ext cx="991619" cy="475184"/>
            <a:chOff x="3565833" y="3375129"/>
            <a:chExt cx="991619" cy="475184"/>
          </a:xfrm>
        </p:grpSpPr>
        <p:cxnSp>
          <p:nvCxnSpPr>
            <p:cNvPr id="19" name="ReadyMessage from Worker 1 (arrow)"/>
            <p:cNvCxnSpPr/>
            <p:nvPr/>
          </p:nvCxnSpPr>
          <p:spPr>
            <a:xfrm flipV="1">
              <a:off x="3565833" y="3507954"/>
              <a:ext cx="991619" cy="342359"/>
            </a:xfrm>
            <a:prstGeom prst="straightConnector1">
              <a:avLst/>
            </a:prstGeom>
            <a:ln w="76200">
              <a:tailEnd type="triangle"/>
            </a:ln>
          </p:spPr>
          <p:style>
            <a:lnRef idx="3">
              <a:schemeClr val="accent3"/>
            </a:lnRef>
            <a:fillRef idx="0">
              <a:schemeClr val="accent3"/>
            </a:fillRef>
            <a:effectRef idx="2">
              <a:schemeClr val="accent3"/>
            </a:effectRef>
            <a:fontRef idx="minor">
              <a:schemeClr val="tx1"/>
            </a:fontRef>
          </p:style>
        </p:cxnSp>
        <p:grpSp>
          <p:nvGrpSpPr>
            <p:cNvPr id="26" name="ReadyMessage from Worker 1"/>
            <p:cNvGrpSpPr/>
            <p:nvPr/>
          </p:nvGrpSpPr>
          <p:grpSpPr>
            <a:xfrm>
              <a:off x="3572700" y="3375129"/>
              <a:ext cx="362802" cy="243749"/>
              <a:chOff x="1800000" y="1913578"/>
              <a:chExt cx="689200" cy="416872"/>
            </a:xfrm>
          </p:grpSpPr>
          <p:sp>
            <p:nvSpPr>
              <p:cNvPr id="27" name="Rectangle 26"/>
              <p:cNvSpPr/>
              <p:nvPr/>
            </p:nvSpPr>
            <p:spPr>
              <a:xfrm>
                <a:off x="1803400" y="1913578"/>
                <a:ext cx="685800" cy="416872"/>
              </a:xfrm>
              <a:prstGeom prst="rect">
                <a:avLst/>
              </a:prstGeom>
              <a:ln/>
            </p:spPr>
            <p:style>
              <a:lnRef idx="3">
                <a:schemeClr val="lt1"/>
              </a:lnRef>
              <a:fillRef idx="1">
                <a:schemeClr val="accent3"/>
              </a:fillRef>
              <a:effectRef idx="1">
                <a:schemeClr val="accent3"/>
              </a:effectRef>
              <a:fontRef idx="minor">
                <a:schemeClr val="lt1"/>
              </a:fontRef>
            </p:style>
            <p:txBody>
              <a:bodyPr rtlCol="0" anchor="ctr"/>
              <a:lstStyle/>
              <a:p>
                <a:pPr algn="ctr"/>
                <a:endParaRPr lang="en-CA"/>
              </a:p>
            </p:txBody>
          </p:sp>
          <p:cxnSp>
            <p:nvCxnSpPr>
              <p:cNvPr id="28" name="Straight Connector 27"/>
              <p:cNvCxnSpPr/>
              <p:nvPr/>
            </p:nvCxnSpPr>
            <p:spPr>
              <a:xfrm>
                <a:off x="1800000" y="1913578"/>
                <a:ext cx="351000" cy="172622"/>
              </a:xfrm>
              <a:prstGeom prst="line">
                <a:avLst/>
              </a:prstGeom>
              <a:ln/>
            </p:spPr>
            <p:style>
              <a:lnRef idx="3">
                <a:schemeClr val="lt1"/>
              </a:lnRef>
              <a:fillRef idx="1">
                <a:schemeClr val="accent3"/>
              </a:fillRef>
              <a:effectRef idx="1">
                <a:schemeClr val="accent3"/>
              </a:effectRef>
              <a:fontRef idx="minor">
                <a:schemeClr val="lt1"/>
              </a:fontRef>
            </p:style>
          </p:cxnSp>
          <p:cxnSp>
            <p:nvCxnSpPr>
              <p:cNvPr id="29" name="Straight Connector 28"/>
              <p:cNvCxnSpPr/>
              <p:nvPr/>
            </p:nvCxnSpPr>
            <p:spPr>
              <a:xfrm flipH="1">
                <a:off x="2151000" y="1913578"/>
                <a:ext cx="338200" cy="172622"/>
              </a:xfrm>
              <a:prstGeom prst="line">
                <a:avLst/>
              </a:prstGeom>
              <a:ln/>
            </p:spPr>
            <p:style>
              <a:lnRef idx="3">
                <a:schemeClr val="lt1"/>
              </a:lnRef>
              <a:fillRef idx="1">
                <a:schemeClr val="accent3"/>
              </a:fillRef>
              <a:effectRef idx="1">
                <a:schemeClr val="accent3"/>
              </a:effectRef>
              <a:fontRef idx="minor">
                <a:schemeClr val="lt1"/>
              </a:fontRef>
            </p:style>
          </p:cxnSp>
        </p:grpSp>
      </p:grpSp>
      <p:grpSp>
        <p:nvGrpSpPr>
          <p:cNvPr id="4" name="Incoming Message"/>
          <p:cNvGrpSpPr/>
          <p:nvPr/>
        </p:nvGrpSpPr>
        <p:grpSpPr>
          <a:xfrm>
            <a:off x="2708925" y="2215152"/>
            <a:ext cx="997120" cy="334267"/>
            <a:chOff x="2708925" y="2215152"/>
            <a:chExt cx="997120" cy="334267"/>
          </a:xfrm>
        </p:grpSpPr>
        <p:cxnSp>
          <p:nvCxnSpPr>
            <p:cNvPr id="18" name="Incoming message to Distributor (arrow)"/>
            <p:cNvCxnSpPr>
              <a:endCxn id="5" idx="1"/>
            </p:cNvCxnSpPr>
            <p:nvPr/>
          </p:nvCxnSpPr>
          <p:spPr>
            <a:xfrm>
              <a:off x="2708925" y="2549419"/>
              <a:ext cx="997120" cy="0"/>
            </a:xfrm>
            <a:prstGeom prst="straightConnector1">
              <a:avLst/>
            </a:prstGeom>
            <a:ln w="76200">
              <a:tailEnd type="triangle"/>
            </a:ln>
          </p:spPr>
          <p:style>
            <a:lnRef idx="3">
              <a:schemeClr val="accent1"/>
            </a:lnRef>
            <a:fillRef idx="0">
              <a:schemeClr val="accent1"/>
            </a:fillRef>
            <a:effectRef idx="2">
              <a:schemeClr val="accent1"/>
            </a:effectRef>
            <a:fontRef idx="minor">
              <a:schemeClr val="tx1"/>
            </a:fontRef>
          </p:style>
        </p:cxnSp>
        <p:grpSp>
          <p:nvGrpSpPr>
            <p:cNvPr id="16" name="Incoming message to Distributor"/>
            <p:cNvGrpSpPr/>
            <p:nvPr/>
          </p:nvGrpSpPr>
          <p:grpSpPr>
            <a:xfrm>
              <a:off x="2708925" y="2215152"/>
              <a:ext cx="362802" cy="243749"/>
              <a:chOff x="1800000" y="1913578"/>
              <a:chExt cx="689200" cy="416872"/>
            </a:xfrm>
          </p:grpSpPr>
          <p:sp>
            <p:nvSpPr>
              <p:cNvPr id="3" name="Rectangle 2"/>
              <p:cNvSpPr/>
              <p:nvPr/>
            </p:nvSpPr>
            <p:spPr>
              <a:xfrm>
                <a:off x="1803400" y="1913578"/>
                <a:ext cx="685800" cy="416872"/>
              </a:xfrm>
              <a:prstGeom prst="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endParaRPr lang="en-CA"/>
              </a:p>
            </p:txBody>
          </p:sp>
          <p:cxnSp>
            <p:nvCxnSpPr>
              <p:cNvPr id="7" name="Straight Connector 6"/>
              <p:cNvCxnSpPr/>
              <p:nvPr/>
            </p:nvCxnSpPr>
            <p:spPr>
              <a:xfrm>
                <a:off x="1800000" y="1913578"/>
                <a:ext cx="351000" cy="172622"/>
              </a:xfrm>
              <a:prstGeom prst="line">
                <a:avLst/>
              </a:prstGeom>
              <a:ln/>
            </p:spPr>
            <p:style>
              <a:lnRef idx="3">
                <a:schemeClr val="lt1"/>
              </a:lnRef>
              <a:fillRef idx="1">
                <a:schemeClr val="accent1"/>
              </a:fillRef>
              <a:effectRef idx="1">
                <a:schemeClr val="accent1"/>
              </a:effectRef>
              <a:fontRef idx="minor">
                <a:schemeClr val="lt1"/>
              </a:fontRef>
            </p:style>
          </p:cxnSp>
          <p:cxnSp>
            <p:nvCxnSpPr>
              <p:cNvPr id="12" name="Straight Connector 11"/>
              <p:cNvCxnSpPr/>
              <p:nvPr/>
            </p:nvCxnSpPr>
            <p:spPr>
              <a:xfrm flipH="1">
                <a:off x="2151000" y="1913578"/>
                <a:ext cx="338200" cy="172622"/>
              </a:xfrm>
              <a:prstGeom prst="line">
                <a:avLst/>
              </a:prstGeom>
              <a:ln/>
            </p:spPr>
            <p:style>
              <a:lnRef idx="3">
                <a:schemeClr val="lt1"/>
              </a:lnRef>
              <a:fillRef idx="1">
                <a:schemeClr val="accent1"/>
              </a:fillRef>
              <a:effectRef idx="1">
                <a:schemeClr val="accent1"/>
              </a:effectRef>
              <a:fontRef idx="minor">
                <a:schemeClr val="lt1"/>
              </a:fontRef>
            </p:style>
          </p:cxnSp>
        </p:grpSp>
      </p:grpSp>
      <p:sp>
        <p:nvSpPr>
          <p:cNvPr id="9" name="Worker 3"/>
          <p:cNvSpPr/>
          <p:nvPr/>
        </p:nvSpPr>
        <p:spPr>
          <a:xfrm>
            <a:off x="7012418" y="4063327"/>
            <a:ext cx="1423073" cy="127168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smtClean="0"/>
              <a:t>Worker 3</a:t>
            </a:r>
            <a:endParaRPr lang="en-CA" dirty="0"/>
          </a:p>
        </p:txBody>
      </p:sp>
      <p:sp>
        <p:nvSpPr>
          <p:cNvPr id="8" name="Worker 2"/>
          <p:cNvSpPr/>
          <p:nvPr/>
        </p:nvSpPr>
        <p:spPr>
          <a:xfrm>
            <a:off x="4647695" y="4063327"/>
            <a:ext cx="1423073" cy="127168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smtClean="0"/>
              <a:t>Worker 2</a:t>
            </a:r>
            <a:endParaRPr lang="en-CA" dirty="0"/>
          </a:p>
        </p:txBody>
      </p:sp>
      <p:sp>
        <p:nvSpPr>
          <p:cNvPr id="6" name="Worker 1"/>
          <p:cNvSpPr/>
          <p:nvPr/>
        </p:nvSpPr>
        <p:spPr>
          <a:xfrm>
            <a:off x="2282972" y="4063327"/>
            <a:ext cx="1423073" cy="127168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smtClean="0"/>
              <a:t>Worker 1</a:t>
            </a:r>
            <a:endParaRPr lang="en-CA" dirty="0"/>
          </a:p>
        </p:txBody>
      </p:sp>
      <p:sp>
        <p:nvSpPr>
          <p:cNvPr id="5" name="Distributor"/>
          <p:cNvSpPr/>
          <p:nvPr/>
        </p:nvSpPr>
        <p:spPr>
          <a:xfrm>
            <a:off x="3706045" y="1913578"/>
            <a:ext cx="3306374" cy="12716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Distributor</a:t>
            </a:r>
            <a:endParaRPr lang="en-CA" dirty="0"/>
          </a:p>
        </p:txBody>
      </p:sp>
      <p:graphicFrame>
        <p:nvGraphicFramePr>
          <p:cNvPr id="21" name="Table"/>
          <p:cNvGraphicFramePr>
            <a:graphicFrameLocks noGrp="1"/>
          </p:cNvGraphicFramePr>
          <p:nvPr>
            <p:extLst>
              <p:ext uri="{D42A27DB-BD31-4B8C-83A1-F6EECF244321}">
                <p14:modId xmlns:p14="http://schemas.microsoft.com/office/powerpoint/2010/main" val="453795557"/>
              </p:ext>
            </p:extLst>
          </p:nvPr>
        </p:nvGraphicFramePr>
        <p:xfrm>
          <a:off x="8775700" y="2032958"/>
          <a:ext cx="2305050" cy="1463040"/>
        </p:xfrm>
        <a:graphic>
          <a:graphicData uri="http://schemas.openxmlformats.org/drawingml/2006/table">
            <a:tbl>
              <a:tblPr firstRow="1" bandRow="1">
                <a:tableStyleId>{5C22544A-7EE6-4342-B048-85BDC9FD1C3A}</a:tableStyleId>
              </a:tblPr>
              <a:tblGrid>
                <a:gridCol w="1152525"/>
                <a:gridCol w="1152525"/>
              </a:tblGrid>
              <a:tr h="231669">
                <a:tc>
                  <a:txBody>
                    <a:bodyPr/>
                    <a:lstStyle/>
                    <a:p>
                      <a:r>
                        <a:rPr lang="en-CA" dirty="0" smtClean="0"/>
                        <a:t>Worker</a:t>
                      </a:r>
                      <a:endParaRPr lang="en-CA" dirty="0"/>
                    </a:p>
                  </a:txBody>
                  <a:tcPr/>
                </a:tc>
                <a:tc>
                  <a:txBody>
                    <a:bodyPr/>
                    <a:lstStyle/>
                    <a:p>
                      <a:r>
                        <a:rPr lang="en-CA" dirty="0" smtClean="0"/>
                        <a:t>Capacity</a:t>
                      </a:r>
                      <a:endParaRPr lang="en-CA" dirty="0"/>
                    </a:p>
                  </a:txBody>
                  <a:tcPr/>
                </a:tc>
              </a:tr>
              <a:tr h="231669">
                <a:tc>
                  <a:txBody>
                    <a:bodyPr/>
                    <a:lstStyle/>
                    <a:p>
                      <a:endParaRPr lang="en-CA" dirty="0"/>
                    </a:p>
                  </a:txBody>
                  <a:tcPr/>
                </a:tc>
                <a:tc>
                  <a:txBody>
                    <a:bodyPr/>
                    <a:lstStyle/>
                    <a:p>
                      <a:endParaRPr lang="en-CA" dirty="0"/>
                    </a:p>
                  </a:txBody>
                  <a:tcPr/>
                </a:tc>
              </a:tr>
              <a:tr h="231669">
                <a:tc>
                  <a:txBody>
                    <a:bodyPr/>
                    <a:lstStyle/>
                    <a:p>
                      <a:endParaRPr lang="en-CA" dirty="0"/>
                    </a:p>
                  </a:txBody>
                  <a:tcPr/>
                </a:tc>
                <a:tc>
                  <a:txBody>
                    <a:bodyPr/>
                    <a:lstStyle/>
                    <a:p>
                      <a:endParaRPr lang="en-CA" dirty="0"/>
                    </a:p>
                  </a:txBody>
                  <a:tcPr/>
                </a:tc>
              </a:tr>
              <a:tr h="231669">
                <a:tc>
                  <a:txBody>
                    <a:bodyPr/>
                    <a:lstStyle/>
                    <a:p>
                      <a:endParaRPr lang="en-CA" dirty="0"/>
                    </a:p>
                  </a:txBody>
                  <a:tcPr/>
                </a:tc>
                <a:tc>
                  <a:txBody>
                    <a:bodyPr/>
                    <a:lstStyle/>
                    <a:p>
                      <a:endParaRPr lang="en-CA" dirty="0"/>
                    </a:p>
                  </a:txBody>
                  <a:tcPr/>
                </a:tc>
              </a:tr>
            </a:tbl>
          </a:graphicData>
        </a:graphic>
      </p:graphicFrame>
      <p:sp>
        <p:nvSpPr>
          <p:cNvPr id="2" name="Title 1"/>
          <p:cNvSpPr>
            <a:spLocks noGrp="1"/>
          </p:cNvSpPr>
          <p:nvPr>
            <p:ph type="title"/>
          </p:nvPr>
        </p:nvSpPr>
        <p:spPr/>
        <p:txBody>
          <a:bodyPr/>
          <a:lstStyle/>
          <a:p>
            <a:r>
              <a:rPr lang="en-US" dirty="0" smtClean="0"/>
              <a:t>Distributor Flow</a:t>
            </a:r>
            <a:endParaRPr lang="en-CA" dirty="0"/>
          </a:p>
        </p:txBody>
      </p:sp>
      <p:sp>
        <p:nvSpPr>
          <p:cNvPr id="50" name="count: 3"/>
          <p:cNvSpPr txBox="1"/>
          <p:nvPr/>
        </p:nvSpPr>
        <p:spPr>
          <a:xfrm>
            <a:off x="10285544" y="3141206"/>
            <a:ext cx="436132" cy="369332"/>
          </a:xfrm>
          <a:prstGeom prst="rect">
            <a:avLst/>
          </a:prstGeom>
          <a:noFill/>
        </p:spPr>
        <p:txBody>
          <a:bodyPr wrap="square" rtlCol="0">
            <a:spAutoFit/>
          </a:bodyPr>
          <a:lstStyle/>
          <a:p>
            <a:pPr algn="ctr"/>
            <a:r>
              <a:rPr lang="en-US" dirty="0" smtClean="0"/>
              <a:t>3</a:t>
            </a:r>
          </a:p>
        </p:txBody>
      </p:sp>
      <p:sp>
        <p:nvSpPr>
          <p:cNvPr id="49" name="count: 2"/>
          <p:cNvSpPr txBox="1"/>
          <p:nvPr/>
        </p:nvSpPr>
        <p:spPr>
          <a:xfrm>
            <a:off x="10272761" y="2797033"/>
            <a:ext cx="436132" cy="369332"/>
          </a:xfrm>
          <a:prstGeom prst="rect">
            <a:avLst/>
          </a:prstGeom>
          <a:noFill/>
        </p:spPr>
        <p:txBody>
          <a:bodyPr wrap="square" rtlCol="0">
            <a:spAutoFit/>
          </a:bodyPr>
          <a:lstStyle/>
          <a:p>
            <a:pPr algn="ctr"/>
            <a:r>
              <a:rPr lang="en-US" dirty="0"/>
              <a:t>2</a:t>
            </a:r>
            <a:endParaRPr lang="en-CA" dirty="0"/>
          </a:p>
        </p:txBody>
      </p:sp>
      <p:sp>
        <p:nvSpPr>
          <p:cNvPr id="48" name="count: 1"/>
          <p:cNvSpPr txBox="1"/>
          <p:nvPr/>
        </p:nvSpPr>
        <p:spPr>
          <a:xfrm>
            <a:off x="10272761" y="2395104"/>
            <a:ext cx="436132" cy="369332"/>
          </a:xfrm>
          <a:prstGeom prst="rect">
            <a:avLst/>
          </a:prstGeom>
          <a:noFill/>
        </p:spPr>
        <p:txBody>
          <a:bodyPr wrap="square" rtlCol="0">
            <a:spAutoFit/>
          </a:bodyPr>
          <a:lstStyle/>
          <a:p>
            <a:pPr algn="ctr"/>
            <a:r>
              <a:rPr lang="en-CA" dirty="0" smtClean="0"/>
              <a:t>1</a:t>
            </a:r>
            <a:endParaRPr lang="en-CA" dirty="0"/>
          </a:p>
        </p:txBody>
      </p:sp>
      <p:sp>
        <p:nvSpPr>
          <p:cNvPr id="53" name="count: 0"/>
          <p:cNvSpPr txBox="1"/>
          <p:nvPr/>
        </p:nvSpPr>
        <p:spPr>
          <a:xfrm>
            <a:off x="10276262" y="2395021"/>
            <a:ext cx="432632" cy="369332"/>
          </a:xfrm>
          <a:prstGeom prst="rect">
            <a:avLst/>
          </a:prstGeom>
          <a:noFill/>
        </p:spPr>
        <p:txBody>
          <a:bodyPr wrap="square" rtlCol="0">
            <a:spAutoFit/>
          </a:bodyPr>
          <a:lstStyle/>
          <a:p>
            <a:pPr algn="ctr"/>
            <a:r>
              <a:rPr lang="en-US" dirty="0" smtClean="0"/>
              <a:t>0</a:t>
            </a:r>
          </a:p>
        </p:txBody>
      </p:sp>
      <p:pic>
        <p:nvPicPr>
          <p:cNvPr id="55" name="Processing" descr="https://media.giphy.com/media/xTiTnwsIlsMTguNfnq/giphy.g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67069" y="4820441"/>
            <a:ext cx="516078" cy="514568"/>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http://vignette1.wikia.nocookie.net/iceage/images/e/e7/Sid_5.jpg/revision/latest?cb=20121207204514&amp;path-prefix=de"/>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5000" b="94375" l="10000" r="90000"/>
                    </a14:imgEffect>
                  </a14:imgLayer>
                </a14:imgProps>
              </a:ext>
              <a:ext uri="{28A0092B-C50C-407E-A947-70E740481C1C}">
                <a14:useLocalDpi xmlns:a14="http://schemas.microsoft.com/office/drawing/2010/main" val="0"/>
              </a:ext>
            </a:extLst>
          </a:blip>
          <a:srcRect/>
          <a:stretch>
            <a:fillRect/>
          </a:stretch>
        </p:blipFill>
        <p:spPr bwMode="auto">
          <a:xfrm>
            <a:off x="5672831" y="1801262"/>
            <a:ext cx="1495425" cy="1495425"/>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4" descr="http://www.psdgraphics.com/file/white-egg.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651829" y="4153846"/>
            <a:ext cx="632344" cy="505875"/>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4" descr="http://www.psdgraphics.com/file/white-egg.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237500" y="4153846"/>
            <a:ext cx="632344" cy="505875"/>
          </a:xfrm>
          <a:prstGeom prst="rect">
            <a:avLst/>
          </a:prstGeom>
          <a:noFill/>
          <a:extLst>
            <a:ext uri="{909E8E84-426E-40DD-AFC4-6F175D3DCCD1}">
              <a14:hiddenFill xmlns:a14="http://schemas.microsoft.com/office/drawing/2010/main">
                <a:solidFill>
                  <a:srgbClr val="FFFFFF"/>
                </a:solidFill>
              </a14:hiddenFill>
            </a:ext>
          </a:extLst>
        </p:spPr>
      </p:pic>
      <p:sp>
        <p:nvSpPr>
          <p:cNvPr id="56" name="w3"/>
          <p:cNvSpPr txBox="1"/>
          <p:nvPr/>
        </p:nvSpPr>
        <p:spPr>
          <a:xfrm>
            <a:off x="8788483" y="3144746"/>
            <a:ext cx="1177317" cy="369332"/>
          </a:xfrm>
          <a:prstGeom prst="rect">
            <a:avLst/>
          </a:prstGeom>
          <a:noFill/>
        </p:spPr>
        <p:txBody>
          <a:bodyPr wrap="square" rtlCol="0">
            <a:spAutoFit/>
          </a:bodyPr>
          <a:lstStyle/>
          <a:p>
            <a:r>
              <a:rPr lang="en-CA" dirty="0" smtClean="0"/>
              <a:t>Worker 3</a:t>
            </a:r>
            <a:endParaRPr lang="en-CA" dirty="0"/>
          </a:p>
        </p:txBody>
      </p:sp>
      <p:sp>
        <p:nvSpPr>
          <p:cNvPr id="57" name="w2"/>
          <p:cNvSpPr txBox="1"/>
          <p:nvPr/>
        </p:nvSpPr>
        <p:spPr>
          <a:xfrm>
            <a:off x="8788483" y="2797033"/>
            <a:ext cx="1177317" cy="369332"/>
          </a:xfrm>
          <a:prstGeom prst="rect">
            <a:avLst/>
          </a:prstGeom>
          <a:noFill/>
        </p:spPr>
        <p:txBody>
          <a:bodyPr wrap="square" rtlCol="0">
            <a:spAutoFit/>
          </a:bodyPr>
          <a:lstStyle/>
          <a:p>
            <a:r>
              <a:rPr lang="en-CA" dirty="0" smtClean="0"/>
              <a:t>Worker 1</a:t>
            </a:r>
            <a:endParaRPr lang="en-CA" dirty="0"/>
          </a:p>
        </p:txBody>
      </p:sp>
      <p:sp>
        <p:nvSpPr>
          <p:cNvPr id="44" name="w1"/>
          <p:cNvSpPr txBox="1"/>
          <p:nvPr/>
        </p:nvSpPr>
        <p:spPr>
          <a:xfrm>
            <a:off x="8775700" y="2395104"/>
            <a:ext cx="1177317" cy="369332"/>
          </a:xfrm>
          <a:prstGeom prst="rect">
            <a:avLst/>
          </a:prstGeom>
          <a:noFill/>
        </p:spPr>
        <p:txBody>
          <a:bodyPr wrap="square" rtlCol="0">
            <a:spAutoFit/>
          </a:bodyPr>
          <a:lstStyle/>
          <a:p>
            <a:r>
              <a:rPr lang="en-CA" dirty="0" smtClean="0"/>
              <a:t>Worker 2</a:t>
            </a:r>
            <a:endParaRPr lang="en-CA" dirty="0"/>
          </a:p>
        </p:txBody>
      </p:sp>
      <p:pic>
        <p:nvPicPr>
          <p:cNvPr id="58" name="Picture 4" descr="http://www.psdgraphics.com/file/white-egg.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392753" y="4153846"/>
            <a:ext cx="632344" cy="50587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http://www.psdgraphics.com/file/white-egg.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282972" y="4153846"/>
            <a:ext cx="632344" cy="505875"/>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4" descr="http://www.psdgraphics.com/file/white-egg.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124959" y="4153846"/>
            <a:ext cx="632344" cy="505875"/>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4" descr="http://www.psdgraphics.com/file/white-egg.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012418" y="4153846"/>
            <a:ext cx="632344" cy="505875"/>
          </a:xfrm>
          <a:prstGeom prst="rect">
            <a:avLst/>
          </a:prstGeom>
          <a:noFill/>
          <a:extLst>
            <a:ext uri="{909E8E84-426E-40DD-AFC4-6F175D3DCCD1}">
              <a14:hiddenFill xmlns:a14="http://schemas.microsoft.com/office/drawing/2010/main">
                <a:solidFill>
                  <a:srgbClr val="FFFFFF"/>
                </a:solidFill>
              </a14:hiddenFill>
            </a:ext>
          </a:extLst>
        </p:spPr>
      </p:pic>
      <p:cxnSp>
        <p:nvCxnSpPr>
          <p:cNvPr id="61" name="connector to control"/>
          <p:cNvCxnSpPr/>
          <p:nvPr/>
        </p:nvCxnSpPr>
        <p:spPr>
          <a:xfrm flipH="1">
            <a:off x="7017674" y="2176193"/>
            <a:ext cx="1763281" cy="15678"/>
          </a:xfrm>
          <a:prstGeom prst="straightConnector1">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011295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2000"/>
                                  </p:stCondLst>
                                  <p:childTnLst>
                                    <p:set>
                                      <p:cBhvr>
                                        <p:cTn id="9" dur="1" fill="hold">
                                          <p:stCondLst>
                                            <p:cond delay="0"/>
                                          </p:stCondLst>
                                        </p:cTn>
                                        <p:tgtEl>
                                          <p:spTgt spid="14"/>
                                        </p:tgtEl>
                                        <p:attrNameLst>
                                          <p:attrName>style.visibility</p:attrName>
                                        </p:attrNameLst>
                                      </p:cBhvr>
                                      <p:to>
                                        <p:strVal val="hidden"/>
                                      </p:to>
                                    </p:set>
                                  </p:childTnLst>
                                </p:cTn>
                              </p:par>
                            </p:childTnLst>
                          </p:cTn>
                        </p:par>
                        <p:par>
                          <p:cTn id="10" fill="hold">
                            <p:stCondLst>
                              <p:cond delay="2000"/>
                            </p:stCondLst>
                            <p:childTnLst>
                              <p:par>
                                <p:cTn id="11" presetID="1" presetClass="entr" presetSubtype="0" fill="hold" nodeType="after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childTnLst>
                          </p:cTn>
                        </p:par>
                        <p:par>
                          <p:cTn id="17" fill="hold">
                            <p:stCondLst>
                              <p:cond delay="2000"/>
                            </p:stCondLst>
                            <p:childTnLst>
                              <p:par>
                                <p:cTn id="18" presetID="1" presetClass="entr" presetSubtype="0" fill="hold" grpId="0" nodeType="afterEffect">
                                  <p:stCondLst>
                                    <p:cond delay="0"/>
                                  </p:stCondLst>
                                  <p:childTnLst>
                                    <p:set>
                                      <p:cBhvr>
                                        <p:cTn id="19" dur="1" fill="hold">
                                          <p:stCondLst>
                                            <p:cond delay="0"/>
                                          </p:stCondLst>
                                        </p:cTn>
                                        <p:tgtEl>
                                          <p:spTgt spid="48"/>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childTnLst>
                                </p:cTn>
                              </p:par>
                            </p:childTnLst>
                          </p:cTn>
                        </p:par>
                        <p:par>
                          <p:cTn id="24" fill="hold">
                            <p:stCondLst>
                              <p:cond delay="0"/>
                            </p:stCondLst>
                            <p:childTnLst>
                              <p:par>
                                <p:cTn id="25" presetID="1" presetClass="exit" presetSubtype="0" fill="hold" nodeType="afterEffect">
                                  <p:stCondLst>
                                    <p:cond delay="2000"/>
                                  </p:stCondLst>
                                  <p:childTnLst>
                                    <p:set>
                                      <p:cBhvr>
                                        <p:cTn id="26" dur="1" fill="hold">
                                          <p:stCondLst>
                                            <p:cond delay="0"/>
                                          </p:stCondLst>
                                        </p:cTn>
                                        <p:tgtEl>
                                          <p:spTgt spid="10"/>
                                        </p:tgtEl>
                                        <p:attrNameLst>
                                          <p:attrName>style.visibility</p:attrName>
                                        </p:attrNameLst>
                                      </p:cBhvr>
                                      <p:to>
                                        <p:strVal val="hidden"/>
                                      </p:to>
                                    </p:set>
                                  </p:childTnLst>
                                </p:cTn>
                              </p:par>
                            </p:childTnLst>
                          </p:cTn>
                        </p:par>
                        <p:par>
                          <p:cTn id="27" fill="hold">
                            <p:stCondLst>
                              <p:cond delay="2000"/>
                            </p:stCondLst>
                            <p:childTnLst>
                              <p:par>
                                <p:cTn id="28" presetID="1" presetClass="entr" presetSubtype="0" fill="hold" grpId="0" nodeType="afterEffect">
                                  <p:stCondLst>
                                    <p:cond delay="0"/>
                                  </p:stCondLst>
                                  <p:childTnLst>
                                    <p:set>
                                      <p:cBhvr>
                                        <p:cTn id="29" dur="1" fill="hold">
                                          <p:stCondLst>
                                            <p:cond delay="0"/>
                                          </p:stCondLst>
                                        </p:cTn>
                                        <p:tgtEl>
                                          <p:spTgt spid="57"/>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49"/>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17"/>
                                        </p:tgtEl>
                                        <p:attrNameLst>
                                          <p:attrName>style.visibility</p:attrName>
                                        </p:attrNameLst>
                                      </p:cBhvr>
                                      <p:to>
                                        <p:strVal val="visible"/>
                                      </p:to>
                                    </p:set>
                                  </p:childTnLst>
                                </p:cTn>
                              </p:par>
                            </p:childTnLst>
                          </p:cTn>
                        </p:par>
                        <p:par>
                          <p:cTn id="36" fill="hold">
                            <p:stCondLst>
                              <p:cond delay="0"/>
                            </p:stCondLst>
                            <p:childTnLst>
                              <p:par>
                                <p:cTn id="37" presetID="1" presetClass="exit" presetSubtype="0" fill="hold" nodeType="afterEffect">
                                  <p:stCondLst>
                                    <p:cond delay="2000"/>
                                  </p:stCondLst>
                                  <p:childTnLst>
                                    <p:set>
                                      <p:cBhvr>
                                        <p:cTn id="38" dur="1" fill="hold">
                                          <p:stCondLst>
                                            <p:cond delay="0"/>
                                          </p:stCondLst>
                                        </p:cTn>
                                        <p:tgtEl>
                                          <p:spTgt spid="17"/>
                                        </p:tgtEl>
                                        <p:attrNameLst>
                                          <p:attrName>style.visibility</p:attrName>
                                        </p:attrNameLst>
                                      </p:cBhvr>
                                      <p:to>
                                        <p:strVal val="hidden"/>
                                      </p:to>
                                    </p:set>
                                  </p:childTnLst>
                                </p:cTn>
                              </p:par>
                            </p:childTnLst>
                          </p:cTn>
                        </p:par>
                        <p:par>
                          <p:cTn id="39" fill="hold">
                            <p:stCondLst>
                              <p:cond delay="2000"/>
                            </p:stCondLst>
                            <p:childTnLst>
                              <p:par>
                                <p:cTn id="40" presetID="1" presetClass="entr" presetSubtype="0" fill="hold" grpId="0" nodeType="afterEffect">
                                  <p:stCondLst>
                                    <p:cond delay="0"/>
                                  </p:stCondLst>
                                  <p:childTnLst>
                                    <p:set>
                                      <p:cBhvr>
                                        <p:cTn id="41" dur="1" fill="hold">
                                          <p:stCondLst>
                                            <p:cond delay="0"/>
                                          </p:stCondLst>
                                        </p:cTn>
                                        <p:tgtEl>
                                          <p:spTgt spid="56"/>
                                        </p:tgtEl>
                                        <p:attrNameLst>
                                          <p:attrName>style.visibility</p:attrName>
                                        </p:attrNameLst>
                                      </p:cBhvr>
                                      <p:to>
                                        <p:strVal val="visible"/>
                                      </p:to>
                                    </p:set>
                                  </p:childTnLst>
                                </p:cTn>
                              </p:par>
                            </p:childTnLst>
                          </p:cTn>
                        </p:par>
                        <p:par>
                          <p:cTn id="42" fill="hold">
                            <p:stCondLst>
                              <p:cond delay="2000"/>
                            </p:stCondLst>
                            <p:childTnLst>
                              <p:par>
                                <p:cTn id="43" presetID="1" presetClass="entr" presetSubtype="0" fill="hold" grpId="0" nodeType="afterEffect">
                                  <p:stCondLst>
                                    <p:cond delay="0"/>
                                  </p:stCondLst>
                                  <p:childTnLst>
                                    <p:set>
                                      <p:cBhvr>
                                        <p:cTn id="44" dur="1" fill="hold">
                                          <p:stCondLst>
                                            <p:cond delay="0"/>
                                          </p:stCondLst>
                                        </p:cTn>
                                        <p:tgtEl>
                                          <p:spTgt spid="50"/>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nodeType="clickEffect">
                                  <p:stCondLst>
                                    <p:cond delay="0"/>
                                  </p:stCondLst>
                                  <p:childTnLst>
                                    <p:set>
                                      <p:cBhvr>
                                        <p:cTn id="52" dur="1" fill="hold">
                                          <p:stCondLst>
                                            <p:cond delay="0"/>
                                          </p:stCondLst>
                                        </p:cTn>
                                        <p:tgtEl>
                                          <p:spTgt spid="4"/>
                                        </p:tgtEl>
                                        <p:attrNameLst>
                                          <p:attrName>style.visibility</p:attrName>
                                        </p:attrNameLst>
                                      </p:cBhvr>
                                      <p:to>
                                        <p:strVal val="hidden"/>
                                      </p:to>
                                    </p:set>
                                  </p:childTnLst>
                                </p:cTn>
                              </p:par>
                              <p:par>
                                <p:cTn id="53" presetID="1" presetClass="entr" presetSubtype="0" fill="hold" nodeType="withEffect">
                                  <p:stCondLst>
                                    <p:cond delay="0"/>
                                  </p:stCondLst>
                                  <p:childTnLst>
                                    <p:set>
                                      <p:cBhvr>
                                        <p:cTn id="54" dur="1" fill="hold">
                                          <p:stCondLst>
                                            <p:cond delay="0"/>
                                          </p:stCondLst>
                                        </p:cTn>
                                        <p:tgtEl>
                                          <p:spTgt spid="20"/>
                                        </p:tgtEl>
                                        <p:attrNameLst>
                                          <p:attrName>style.visibility</p:attrName>
                                        </p:attrNameLst>
                                      </p:cBhvr>
                                      <p:to>
                                        <p:strVal val="visible"/>
                                      </p:to>
                                    </p:set>
                                  </p:childTnLst>
                                </p:cTn>
                              </p:par>
                            </p:childTnLst>
                          </p:cTn>
                        </p:par>
                        <p:par>
                          <p:cTn id="55" fill="hold">
                            <p:stCondLst>
                              <p:cond delay="0"/>
                            </p:stCondLst>
                            <p:childTnLst>
                              <p:par>
                                <p:cTn id="56" presetID="1" presetClass="exit" presetSubtype="0" fill="hold" grpId="1" nodeType="afterEffect">
                                  <p:stCondLst>
                                    <p:cond delay="0"/>
                                  </p:stCondLst>
                                  <p:childTnLst>
                                    <p:set>
                                      <p:cBhvr>
                                        <p:cTn id="57" dur="1" fill="hold">
                                          <p:stCondLst>
                                            <p:cond delay="0"/>
                                          </p:stCondLst>
                                        </p:cTn>
                                        <p:tgtEl>
                                          <p:spTgt spid="48"/>
                                        </p:tgtEl>
                                        <p:attrNameLst>
                                          <p:attrName>style.visibility</p:attrName>
                                        </p:attrNameLst>
                                      </p:cBhvr>
                                      <p:to>
                                        <p:strVal val="hidden"/>
                                      </p:to>
                                    </p:set>
                                  </p:childTnLst>
                                </p:cTn>
                              </p:par>
                            </p:childTnLst>
                          </p:cTn>
                        </p:par>
                        <p:par>
                          <p:cTn id="58" fill="hold">
                            <p:stCondLst>
                              <p:cond delay="0"/>
                            </p:stCondLst>
                            <p:childTnLst>
                              <p:par>
                                <p:cTn id="59" presetID="1" presetClass="entr" presetSubtype="0" fill="hold" grpId="0" nodeType="afterEffect">
                                  <p:stCondLst>
                                    <p:cond delay="0"/>
                                  </p:stCondLst>
                                  <p:childTnLst>
                                    <p:set>
                                      <p:cBhvr>
                                        <p:cTn id="60" dur="1" fill="hold">
                                          <p:stCondLst>
                                            <p:cond delay="0"/>
                                          </p:stCondLst>
                                        </p:cTn>
                                        <p:tgtEl>
                                          <p:spTgt spid="53"/>
                                        </p:tgtEl>
                                        <p:attrNameLst>
                                          <p:attrName>style.visibility</p:attrName>
                                        </p:attrNameLst>
                                      </p:cBhvr>
                                      <p:to>
                                        <p:strVal val="visible"/>
                                      </p:to>
                                    </p:set>
                                  </p:childTnLst>
                                </p:cTn>
                              </p:par>
                            </p:childTnLst>
                          </p:cTn>
                        </p:par>
                        <p:par>
                          <p:cTn id="61" fill="hold">
                            <p:stCondLst>
                              <p:cond delay="0"/>
                            </p:stCondLst>
                            <p:childTnLst>
                              <p:par>
                                <p:cTn id="62" presetID="1" presetClass="exit" presetSubtype="0" fill="hold" nodeType="afterEffect">
                                  <p:stCondLst>
                                    <p:cond delay="1500"/>
                                  </p:stCondLst>
                                  <p:childTnLst>
                                    <p:set>
                                      <p:cBhvr>
                                        <p:cTn id="63" dur="1" fill="hold">
                                          <p:stCondLst>
                                            <p:cond delay="0"/>
                                          </p:stCondLst>
                                        </p:cTn>
                                        <p:tgtEl>
                                          <p:spTgt spid="20"/>
                                        </p:tgtEl>
                                        <p:attrNameLst>
                                          <p:attrName>style.visibility</p:attrName>
                                        </p:attrNameLst>
                                      </p:cBhvr>
                                      <p:to>
                                        <p:strVal val="hidden"/>
                                      </p:to>
                                    </p:set>
                                  </p:childTnLst>
                                </p:cTn>
                              </p:par>
                            </p:childTnLst>
                          </p:cTn>
                        </p:par>
                        <p:par>
                          <p:cTn id="64" fill="hold">
                            <p:stCondLst>
                              <p:cond delay="1500"/>
                            </p:stCondLst>
                            <p:childTnLst>
                              <p:par>
                                <p:cTn id="65" presetID="1" presetClass="entr" presetSubtype="0" fill="hold" nodeType="afterEffect">
                                  <p:stCondLst>
                                    <p:cond delay="500"/>
                                  </p:stCondLst>
                                  <p:childTnLst>
                                    <p:set>
                                      <p:cBhvr>
                                        <p:cTn id="66" dur="1" fill="hold">
                                          <p:stCondLst>
                                            <p:cond delay="0"/>
                                          </p:stCondLst>
                                        </p:cTn>
                                        <p:tgtEl>
                                          <p:spTgt spid="55"/>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nodeType="clickEffect">
                                  <p:stCondLst>
                                    <p:cond delay="0"/>
                                  </p:stCondLst>
                                  <p:childTnLst>
                                    <p:set>
                                      <p:cBhvr>
                                        <p:cTn id="70" dur="1" fill="hold">
                                          <p:stCondLst>
                                            <p:cond delay="0"/>
                                          </p:stCondLst>
                                        </p:cTn>
                                        <p:tgtEl>
                                          <p:spTgt spid="55"/>
                                        </p:tgtEl>
                                        <p:attrNameLst>
                                          <p:attrName>style.visibility</p:attrName>
                                        </p:attrNameLst>
                                      </p:cBhvr>
                                      <p:to>
                                        <p:strVal val="hidden"/>
                                      </p:to>
                                    </p:set>
                                  </p:childTnLst>
                                </p:cTn>
                              </p:par>
                              <p:par>
                                <p:cTn id="71" presetID="1" presetClass="entr" presetSubtype="0" fill="hold" nodeType="withEffect">
                                  <p:stCondLst>
                                    <p:cond delay="0"/>
                                  </p:stCondLst>
                                  <p:childTnLst>
                                    <p:set>
                                      <p:cBhvr>
                                        <p:cTn id="72" dur="1" fill="hold">
                                          <p:stCondLst>
                                            <p:cond delay="0"/>
                                          </p:stCondLst>
                                        </p:cTn>
                                        <p:tgtEl>
                                          <p:spTgt spid="14"/>
                                        </p:tgtEl>
                                        <p:attrNameLst>
                                          <p:attrName>style.visibility</p:attrName>
                                        </p:attrNameLst>
                                      </p:cBhvr>
                                      <p:to>
                                        <p:strVal val="visible"/>
                                      </p:to>
                                    </p:set>
                                  </p:childTnLst>
                                </p:cTn>
                              </p:par>
                            </p:childTnLst>
                          </p:cTn>
                        </p:par>
                        <p:par>
                          <p:cTn id="73" fill="hold">
                            <p:stCondLst>
                              <p:cond delay="0"/>
                            </p:stCondLst>
                            <p:childTnLst>
                              <p:par>
                                <p:cTn id="74" presetID="1" presetClass="exit" presetSubtype="0" fill="hold" nodeType="afterEffect">
                                  <p:stCondLst>
                                    <p:cond delay="2000"/>
                                  </p:stCondLst>
                                  <p:childTnLst>
                                    <p:set>
                                      <p:cBhvr>
                                        <p:cTn id="75" dur="1" fill="hold">
                                          <p:stCondLst>
                                            <p:cond delay="0"/>
                                          </p:stCondLst>
                                        </p:cTn>
                                        <p:tgtEl>
                                          <p:spTgt spid="14"/>
                                        </p:tgtEl>
                                        <p:attrNameLst>
                                          <p:attrName>style.visibility</p:attrName>
                                        </p:attrNameLst>
                                      </p:cBhvr>
                                      <p:to>
                                        <p:strVal val="hidden"/>
                                      </p:to>
                                    </p:set>
                                  </p:childTnLst>
                                </p:cTn>
                              </p:par>
                            </p:childTnLst>
                          </p:cTn>
                        </p:par>
                        <p:par>
                          <p:cTn id="76" fill="hold">
                            <p:stCondLst>
                              <p:cond delay="2000"/>
                            </p:stCondLst>
                            <p:childTnLst>
                              <p:par>
                                <p:cTn id="77" presetID="1" presetClass="exit" presetSubtype="0" fill="hold" grpId="1" nodeType="afterEffect">
                                  <p:stCondLst>
                                    <p:cond delay="0"/>
                                  </p:stCondLst>
                                  <p:childTnLst>
                                    <p:set>
                                      <p:cBhvr>
                                        <p:cTn id="78" dur="1" fill="hold">
                                          <p:stCondLst>
                                            <p:cond delay="0"/>
                                          </p:stCondLst>
                                        </p:cTn>
                                        <p:tgtEl>
                                          <p:spTgt spid="53"/>
                                        </p:tgtEl>
                                        <p:attrNameLst>
                                          <p:attrName>style.visibility</p:attrName>
                                        </p:attrNameLst>
                                      </p:cBhvr>
                                      <p:to>
                                        <p:strVal val="hidden"/>
                                      </p:to>
                                    </p:set>
                                  </p:childTnLst>
                                </p:cTn>
                              </p:par>
                            </p:childTnLst>
                          </p:cTn>
                        </p:par>
                        <p:par>
                          <p:cTn id="79" fill="hold">
                            <p:stCondLst>
                              <p:cond delay="2000"/>
                            </p:stCondLst>
                            <p:childTnLst>
                              <p:par>
                                <p:cTn id="80" presetID="1" presetClass="entr" presetSubtype="0" fill="hold" grpId="2" nodeType="afterEffect">
                                  <p:stCondLst>
                                    <p:cond delay="0"/>
                                  </p:stCondLst>
                                  <p:childTnLst>
                                    <p:set>
                                      <p:cBhvr>
                                        <p:cTn id="81"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49" grpId="0"/>
      <p:bldP spid="48" grpId="0"/>
      <p:bldP spid="48" grpId="1"/>
      <p:bldP spid="48" grpId="2"/>
      <p:bldP spid="53" grpId="0"/>
      <p:bldP spid="53" grpId="1"/>
      <p:bldP spid="56" grpId="0"/>
      <p:bldP spid="57" grpId="0"/>
      <p:bldP spid="4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Throughput – divide by 4</a:t>
            </a:r>
          </a:p>
        </p:txBody>
      </p:sp>
      <p:pic>
        <p:nvPicPr>
          <p:cNvPr id="5122" name="Picture 2" descr="http://www.iceagelive.com/img/chars/new18-10-2012/sid-mobil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0532" y="1881695"/>
            <a:ext cx="3409950" cy="5095876"/>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p:cNvGrpSpPr/>
          <p:nvPr/>
        </p:nvGrpSpPr>
        <p:grpSpPr>
          <a:xfrm>
            <a:off x="4704786" y="1632332"/>
            <a:ext cx="1152824" cy="1296605"/>
            <a:chOff x="4704786" y="1632332"/>
            <a:chExt cx="1152824" cy="1296605"/>
          </a:xfrm>
        </p:grpSpPr>
        <p:pic>
          <p:nvPicPr>
            <p:cNvPr id="4098" name="Picture 2" descr="http://iceagelivestore.com/ImageGen.ashx?Width=338&amp;Height=338&amp;Image=/media/18542/66fn003-1.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376184">
              <a:off x="4704786" y="1632332"/>
              <a:ext cx="1152824" cy="11528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7" name="Picture 6"/>
            <p:cNvPicPr>
              <a:picLocks noChangeAspect="1"/>
            </p:cNvPicPr>
            <p:nvPr/>
          </p:nvPicPr>
          <p:blipFill>
            <a:blip r:embed="rId5"/>
            <a:stretch>
              <a:fillRect/>
            </a:stretch>
          </p:blipFill>
          <p:spPr>
            <a:xfrm>
              <a:off x="5689307" y="2827420"/>
              <a:ext cx="103155" cy="101517"/>
            </a:xfrm>
            <a:prstGeom prst="rect">
              <a:avLst/>
            </a:prstGeom>
          </p:spPr>
        </p:pic>
      </p:grpSp>
    </p:spTree>
    <p:extLst>
      <p:ext uri="{BB962C8B-B14F-4D97-AF65-F5344CB8AC3E}">
        <p14:creationId xmlns:p14="http://schemas.microsoft.com/office/powerpoint/2010/main" val="25977041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Latency – message chattiness</a:t>
            </a:r>
          </a:p>
        </p:txBody>
      </p:sp>
      <p:pic>
        <p:nvPicPr>
          <p:cNvPr id="6146" name="Picture 2" descr="http://hebrewhomesteader.com/wp-content/uploads/2015/01/ice-age-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4305" y="1207841"/>
            <a:ext cx="5795230" cy="5795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9071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NSB">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Lato"/>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5953</TotalTime>
  <Words>1251</Words>
  <Application>Microsoft Office PowerPoint</Application>
  <PresentationFormat>Widescreen</PresentationFormat>
  <Paragraphs>194</Paragraphs>
  <Slides>33</Slides>
  <Notes>26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Calibri</vt:lpstr>
      <vt:lpstr>Lato</vt:lpstr>
      <vt:lpstr>Office Theme</vt:lpstr>
      <vt:lpstr>Death to the Distributor</vt:lpstr>
      <vt:lpstr>PowerPoint Presentation</vt:lpstr>
      <vt:lpstr>From Hero</vt:lpstr>
      <vt:lpstr>To Villain</vt:lpstr>
      <vt:lpstr>To Villain</vt:lpstr>
      <vt:lpstr>To Villain</vt:lpstr>
      <vt:lpstr>Distributor Flow</vt:lpstr>
      <vt:lpstr>Throughput – divide by 4</vt:lpstr>
      <vt:lpstr>Latency – message chattiness</vt:lpstr>
      <vt:lpstr>Small units of work – no benefit</vt:lpstr>
      <vt:lpstr>High Availability</vt:lpstr>
      <vt:lpstr>PowerPoint Presentation</vt:lpstr>
      <vt:lpstr>Extreme Scale (Shhh…Our Little Secret)</vt:lpstr>
      <vt:lpstr>PowerPoint Presentation</vt:lpstr>
      <vt:lpstr>PowerPoint Presentation</vt:lpstr>
      <vt:lpstr>Distributor Node – Gone!</vt:lpstr>
      <vt:lpstr>Worker Nodes – Gone!</vt:lpstr>
      <vt:lpstr>Robust Control over Routing</vt:lpstr>
      <vt:lpstr>Live in Peace with v5</vt:lpstr>
      <vt:lpstr>Infinite Scale…</vt:lpstr>
      <vt:lpstr>Legalized: Endpoint and Instances</vt:lpstr>
      <vt:lpstr>Operation Code: Mini Villain</vt:lpstr>
      <vt:lpstr>Specify a “default” endpoint instance</vt:lpstr>
      <vt:lpstr>Operation Code: Mini Villain(S)</vt:lpstr>
      <vt:lpstr>Specify instances via endpoint file</vt:lpstr>
      <vt:lpstr>Distribution Policies</vt:lpstr>
      <vt:lpstr>Specify endpoint instances dynamically</vt:lpstr>
      <vt:lpstr>Specify message mapping dynamically</vt:lpstr>
      <vt:lpstr>The sky’s the limit</vt:lpstr>
      <vt:lpstr>Are we there yet?</vt:lpstr>
      <vt:lpstr>Almost</vt:lpstr>
      <vt:lpstr>Keep calm: WIP</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Feldman</dc:creator>
  <cp:lastModifiedBy>Sean Feldman</cp:lastModifiedBy>
  <cp:revision>163</cp:revision>
  <dcterms:created xsi:type="dcterms:W3CDTF">2015-11-17T22:45:48Z</dcterms:created>
  <dcterms:modified xsi:type="dcterms:W3CDTF">2015-11-30T22:54:12Z</dcterms:modified>
</cp:coreProperties>
</file>

<file path=docProps/thumbnail.jpeg>
</file>